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handoutMasterIdLst>
    <p:handoutMasterId r:id="rId13"/>
  </p:handoutMasterIdLst>
  <p:sldIdLst>
    <p:sldId id="256" r:id="rId2"/>
    <p:sldId id="273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67" r:id="rId12"/>
  </p:sldIdLst>
  <p:sldSz cx="9144000" cy="5143500" type="screen16x9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64A5E"/>
    <a:srgbClr val="80B623"/>
    <a:srgbClr val="0E70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 snapToGrid="0" snapToObjects="1">
      <p:cViewPr varScale="1">
        <p:scale>
          <a:sx n="105" d="100"/>
          <a:sy n="105" d="100"/>
        </p:scale>
        <p:origin x="-403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E7F9C-474C-43B1-B652-0A5998C3FAA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9DED0-3133-42D6-9205-3700FB0BEA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384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132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263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812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03334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302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49BE79-0C18-2C44-91A5-2DC7841BF03F}" type="datetimeFigureOut">
              <a:rPr lang="en-US" smtClean="0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582D2-D454-4244-91C7-B6CB03056C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7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04F58-3320-9D47-8E8D-1C3863DFD824}" type="datetimeFigureOut">
              <a:rPr lang="en-US" smtClean="0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1AD5-F451-D74F-B189-B0DAD88041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243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735546"/>
            <a:ext cx="9001000" cy="4158462"/>
          </a:xfrm>
        </p:spPr>
        <p:txBody>
          <a:bodyPr lIns="36000" tIns="0" rIns="0" bIns="0"/>
          <a:lstStyle>
            <a:lvl1pPr marL="270000" indent="-270000" defTabSz="270000">
              <a:spcBef>
                <a:spcPts val="0"/>
              </a:spcBef>
              <a:buClr>
                <a:srgbClr val="009A46"/>
              </a:buClr>
              <a:defRPr sz="1800"/>
            </a:lvl1pPr>
            <a:lvl2pPr marL="540000" indent="-270000" defTabSz="270000">
              <a:spcBef>
                <a:spcPts val="225"/>
              </a:spcBef>
              <a:buClr>
                <a:srgbClr val="009A46"/>
              </a:buClr>
              <a:defRPr sz="1500"/>
            </a:lvl2pPr>
            <a:lvl3pPr marL="810000" indent="-270000" defTabSz="270000">
              <a:spcBef>
                <a:spcPts val="225"/>
              </a:spcBef>
              <a:buClr>
                <a:srgbClr val="009A46"/>
              </a:buClr>
              <a:defRPr sz="1350"/>
            </a:lvl3pPr>
            <a:lvl4pPr marL="945000" indent="-135000" defTabSz="270000">
              <a:spcBef>
                <a:spcPts val="225"/>
              </a:spcBef>
              <a:buClr>
                <a:srgbClr val="009A46"/>
              </a:buClr>
              <a:defRPr sz="1200"/>
            </a:lvl4pPr>
            <a:lvl5pPr marL="1080000" indent="-135000" defTabSz="270000">
              <a:spcBef>
                <a:spcPts val="225"/>
              </a:spcBef>
              <a:buClr>
                <a:srgbClr val="009A46"/>
              </a:buClr>
              <a:defRPr sz="105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7504" y="-13741"/>
            <a:ext cx="8229600" cy="749287"/>
          </a:xfrm>
        </p:spPr>
        <p:txBody>
          <a:bodyPr/>
          <a:lstStyle>
            <a:lvl1pPr algn="l">
              <a:defRPr sz="2100">
                <a:solidFill>
                  <a:srgbClr val="008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948488" y="4948237"/>
            <a:ext cx="2133600" cy="147638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de-DE"/>
              <a:t>Slide N° </a:t>
            </a:r>
            <a:fld id="{B9F7FAD1-4DE7-42B6-978C-AC54844735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0" y="4948237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80500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916"/>
            <a:ext cx="7772400" cy="1102519"/>
          </a:xfrm>
        </p:spPr>
        <p:txBody>
          <a:bodyPr/>
          <a:lstStyle/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68425" y="1455738"/>
            <a:ext cx="6170613" cy="2806700"/>
          </a:xfrm>
        </p:spPr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592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3397250" y="47164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1F26A-4F10-804E-9CF2-9B329A6898D6}" type="datetimeFigureOut">
              <a:rPr lang="en-US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8BF6B-F94B-BE4D-B1CF-BB7A8272A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1363663" y="1350963"/>
            <a:ext cx="6100762" cy="29305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919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61D26-D6F8-B746-8CCB-4FBBDDF9E46D}" type="datetimeFigureOut">
              <a:rPr lang="en-US" smtClean="0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BA753-B76C-6D43-9DDB-6971E75F5A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50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6BD05-8F6F-874B-B945-F52D20C182A2}" type="datetimeFigureOut">
              <a:rPr lang="en-US" smtClean="0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64349-492A-9042-BDBC-88E070030F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27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E6E0DA-195C-A149-AB80-9297E707737B}" type="datetimeFigureOut">
              <a:rPr lang="en-US" smtClean="0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D2282-42B7-6847-AF92-EC43C13BA8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61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6B139-6009-2648-A633-F1FB03009EF1}" type="datetimeFigureOut">
              <a:rPr lang="en-US" smtClean="0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8ECA0-D79F-CF47-B512-A04F349D08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62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751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9CC23-EBA9-F94E-AAD7-908615C121A5}" type="datetimeFigureOut">
              <a:rPr lang="en-US" smtClean="0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1E6C0-BEBC-2644-B04A-DEFFCD132C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21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B384CA-B882-AE46-9035-344FBC4126BC}" type="datetimeFigureOut">
              <a:rPr lang="en-US" smtClean="0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00E77-AE96-7341-BD1E-BDFB786677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20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449F3-2CCC-5B41-BE80-18BF99D56A45}" type="datetimeFigureOut">
              <a:rPr lang="en-US" smtClean="0"/>
              <a:pPr>
                <a:defRPr/>
              </a:pPr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13D06-25CC-3046-B22A-350CBE86D4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61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113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649" r:id="rId18"/>
    <p:sldLayoutId id="2147483654" r:id="rId19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zrea.l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1629"/>
            <a:ext cx="91630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40693" y="635483"/>
            <a:ext cx="8681663" cy="1933056"/>
          </a:xfrm>
        </p:spPr>
        <p:txBody>
          <a:bodyPr/>
          <a:lstStyle/>
          <a:p>
            <a:pPr algn="ctr"/>
            <a:r>
              <a:rPr lang="lv-LV" sz="4000" dirty="0">
                <a:solidFill>
                  <a:schemeClr val="bg1"/>
                </a:solidFill>
              </a:rPr>
              <a:t>„</a:t>
            </a:r>
            <a:r>
              <a:rPr lang="lv-LV" sz="3600" u="sng" dirty="0" err="1">
                <a:solidFill>
                  <a:schemeClr val="bg1"/>
                </a:solidFill>
              </a:rPr>
              <a:t>Energoaudits</a:t>
            </a:r>
            <a:r>
              <a:rPr lang="lv-LV" sz="3600" u="sng" dirty="0">
                <a:solidFill>
                  <a:schemeClr val="bg1"/>
                </a:solidFill>
              </a:rPr>
              <a:t> kā Energoefektivitātes līguma projekta pamats</a:t>
            </a:r>
            <a:r>
              <a:rPr lang="lv-LV" sz="3600" dirty="0">
                <a:solidFill>
                  <a:schemeClr val="bg1"/>
                </a:solidFill>
              </a:rPr>
              <a:t>”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81124" y="2957442"/>
            <a:ext cx="6400800" cy="143989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lv-LV" sz="1600" b="1" dirty="0" smtClean="0">
                <a:solidFill>
                  <a:schemeClr val="bg1"/>
                </a:solidFill>
              </a:rPr>
              <a:t>Ainārs </a:t>
            </a:r>
            <a:r>
              <a:rPr lang="lv-LV" sz="1600" b="1" dirty="0" err="1" smtClean="0">
                <a:solidFill>
                  <a:schemeClr val="bg1"/>
                </a:solidFill>
              </a:rPr>
              <a:t>Gulbinskis</a:t>
            </a:r>
            <a:endParaRPr lang="lv-LV" sz="1600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lv-LV" sz="1600" b="1" dirty="0" smtClean="0">
                <a:solidFill>
                  <a:schemeClr val="bg1"/>
                </a:solidFill>
              </a:rPr>
              <a:t>ZREA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lv-LV" sz="1600" b="1" dirty="0" err="1" smtClean="0">
                <a:solidFill>
                  <a:schemeClr val="bg1"/>
                </a:solidFill>
              </a:rPr>
              <a:t>Energoeksperts</a:t>
            </a:r>
            <a:endParaRPr lang="lv-LV" sz="1600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lv-LV" sz="1600" b="1" dirty="0" smtClean="0">
                <a:solidFill>
                  <a:schemeClr val="bg1"/>
                </a:solidFill>
              </a:rPr>
              <a:t>Jelgava, 2016.gada 18.oktobris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079" y="0"/>
            <a:ext cx="41519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37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1630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98816" y="1412178"/>
            <a:ext cx="7772400" cy="861711"/>
          </a:xfrm>
        </p:spPr>
        <p:txBody>
          <a:bodyPr/>
          <a:lstStyle/>
          <a:p>
            <a:pPr algn="ctr"/>
            <a:r>
              <a:rPr lang="lv-LV" sz="4800" dirty="0" smtClean="0">
                <a:solidFill>
                  <a:schemeClr val="bg1"/>
                </a:solidFill>
                <a:latin typeface="Arial"/>
                <a:cs typeface="Arial"/>
              </a:rPr>
              <a:t>Paldies par uzmanību!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273889"/>
            <a:ext cx="381684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ctr">
              <a:buFont typeface="Wingdings 2" pitchFamily="18" charset="2"/>
              <a:buNone/>
              <a:defRPr/>
            </a:pPr>
            <a:r>
              <a:rPr lang="lv-LV" sz="1200" dirty="0">
                <a:solidFill>
                  <a:schemeClr val="bg1"/>
                </a:solidFill>
              </a:rPr>
              <a:t>Biedrība „Zemgales reģionālā enerģētikas aģentūra”</a:t>
            </a:r>
            <a:endParaRPr lang="en-US" sz="1200" dirty="0">
              <a:solidFill>
                <a:schemeClr val="bg1"/>
              </a:solidFill>
            </a:endParaRPr>
          </a:p>
          <a:p>
            <a:pPr marL="365760" indent="-256032" algn="ctr">
              <a:buFont typeface="Wingdings 2" pitchFamily="18" charset="2"/>
              <a:buNone/>
              <a:defRPr/>
            </a:pPr>
            <a:r>
              <a:rPr lang="lv-LV" sz="1200" dirty="0">
                <a:solidFill>
                  <a:schemeClr val="bg1"/>
                </a:solidFill>
              </a:rPr>
              <a:t> </a:t>
            </a:r>
            <a:endParaRPr lang="en-US" sz="1200" dirty="0">
              <a:solidFill>
                <a:schemeClr val="bg1"/>
              </a:solidFill>
            </a:endParaRPr>
          </a:p>
          <a:p>
            <a:pPr marL="365760" indent="-256032" algn="ctr">
              <a:buFont typeface="Wingdings 2" pitchFamily="18" charset="2"/>
              <a:buNone/>
              <a:defRPr/>
            </a:pPr>
            <a:r>
              <a:rPr lang="lv-LV" sz="1200" dirty="0">
                <a:solidFill>
                  <a:schemeClr val="bg1"/>
                </a:solidFill>
              </a:rPr>
              <a:t>Pulkveža Brieža iela 26, Jelgava, </a:t>
            </a:r>
            <a:endParaRPr lang="en-US" sz="1200" dirty="0">
              <a:solidFill>
                <a:schemeClr val="bg1"/>
              </a:solidFill>
            </a:endParaRPr>
          </a:p>
          <a:p>
            <a:pPr marL="365760" indent="-256032" algn="ctr">
              <a:buFont typeface="Wingdings 2" pitchFamily="18" charset="2"/>
              <a:buNone/>
              <a:defRPr/>
            </a:pPr>
            <a:r>
              <a:rPr lang="lv-LV" sz="1200" dirty="0">
                <a:solidFill>
                  <a:schemeClr val="bg1"/>
                </a:solidFill>
              </a:rPr>
              <a:t>LV-3007, Latvija</a:t>
            </a:r>
            <a:endParaRPr lang="en-US" sz="1200" dirty="0">
              <a:solidFill>
                <a:schemeClr val="bg1"/>
              </a:solidFill>
            </a:endParaRPr>
          </a:p>
          <a:p>
            <a:pPr marL="365760" indent="-256032" algn="ctr">
              <a:buFont typeface="Wingdings 2" pitchFamily="18" charset="2"/>
              <a:buNone/>
              <a:defRPr/>
            </a:pPr>
            <a:r>
              <a:rPr lang="lv-LV" sz="1200" dirty="0" err="1">
                <a:solidFill>
                  <a:schemeClr val="bg1"/>
                </a:solidFill>
              </a:rPr>
              <a:t>Tel</a:t>
            </a:r>
            <a:r>
              <a:rPr lang="lv-LV" sz="1200" dirty="0">
                <a:solidFill>
                  <a:schemeClr val="bg1"/>
                </a:solidFill>
              </a:rPr>
              <a:t>: (+371) 63080205</a:t>
            </a:r>
            <a:endParaRPr lang="en-US" sz="1200" dirty="0">
              <a:solidFill>
                <a:schemeClr val="bg1"/>
              </a:solidFill>
            </a:endParaRPr>
          </a:p>
          <a:p>
            <a:pPr marL="365760" indent="-256032" algn="ctr">
              <a:buFont typeface="Wingdings 2" pitchFamily="18" charset="2"/>
              <a:buNone/>
              <a:defRPr/>
            </a:pPr>
            <a:r>
              <a:rPr lang="lv-LV" sz="1200" dirty="0" err="1">
                <a:solidFill>
                  <a:schemeClr val="bg1"/>
                </a:solidFill>
              </a:rPr>
              <a:t>Tel</a:t>
            </a:r>
            <a:r>
              <a:rPr lang="lv-LV" sz="1200" dirty="0">
                <a:solidFill>
                  <a:schemeClr val="bg1"/>
                </a:solidFill>
              </a:rPr>
              <a:t>: (+371) 20023848</a:t>
            </a:r>
            <a:endParaRPr lang="en-US" sz="1200" dirty="0">
              <a:solidFill>
                <a:schemeClr val="bg1"/>
              </a:solidFill>
            </a:endParaRPr>
          </a:p>
          <a:p>
            <a:pPr marL="365760" indent="-256032" algn="ctr">
              <a:buFont typeface="Wingdings 2" pitchFamily="18" charset="2"/>
              <a:buNone/>
              <a:defRPr/>
            </a:pPr>
            <a:r>
              <a:rPr lang="lv-LV" sz="1200" dirty="0">
                <a:solidFill>
                  <a:schemeClr val="bg1"/>
                </a:solidFill>
              </a:rPr>
              <a:t>zrea@zrea.lv</a:t>
            </a:r>
            <a:endParaRPr lang="en-US" sz="1200" dirty="0">
              <a:solidFill>
                <a:schemeClr val="bg1"/>
              </a:solidFill>
            </a:endParaRPr>
          </a:p>
          <a:p>
            <a:pPr marL="365760" indent="-256032" algn="ctr">
              <a:buFont typeface="Wingdings 2" pitchFamily="18" charset="2"/>
              <a:buNone/>
              <a:defRPr/>
            </a:pPr>
            <a:r>
              <a:rPr lang="lv-LV" sz="1200" u="sng" dirty="0">
                <a:solidFill>
                  <a:schemeClr val="bg1"/>
                </a:solidFill>
                <a:hlinkClick r:id="rId4"/>
              </a:rPr>
              <a:t>www.zrea.lv</a:t>
            </a:r>
            <a:endParaRPr lang="en-US" sz="1200" dirty="0">
              <a:solidFill>
                <a:schemeClr val="bg1"/>
              </a:solidFill>
            </a:endParaRPr>
          </a:p>
          <a:p>
            <a:pPr marL="365760" indent="-256032" algn="ctr">
              <a:defRPr/>
            </a:pPr>
            <a:endParaRPr lang="lv-LV" sz="1200" dirty="0">
              <a:solidFill>
                <a:schemeClr val="bg1"/>
              </a:solidFill>
            </a:endParaRPr>
          </a:p>
          <a:p>
            <a:pPr marL="365760" indent="-256032" algn="ctr">
              <a:buFont typeface="Wingdings 2" pitchFamily="18" charset="2"/>
              <a:buNone/>
              <a:defRPr/>
            </a:pPr>
            <a:r>
              <a:rPr lang="lv-LV" sz="1200" dirty="0">
                <a:solidFill>
                  <a:schemeClr val="bg1"/>
                </a:solidFill>
              </a:rPr>
              <a:t>Nameja iela 4a, Jēkabpils,</a:t>
            </a:r>
          </a:p>
          <a:p>
            <a:pPr marL="365760" indent="-256032" algn="ctr">
              <a:buFont typeface="Wingdings 2" pitchFamily="18" charset="2"/>
              <a:buNone/>
              <a:defRPr/>
            </a:pPr>
            <a:r>
              <a:rPr lang="lv-LV" sz="1200" dirty="0">
                <a:solidFill>
                  <a:schemeClr val="bg1"/>
                </a:solidFill>
              </a:rPr>
              <a:t> LV-5201, Latvija</a:t>
            </a:r>
          </a:p>
          <a:p>
            <a:pPr marL="365760" indent="-256032" algn="ctr">
              <a:buFont typeface="Wingdings 2" pitchFamily="18" charset="2"/>
              <a:buNone/>
              <a:defRPr/>
            </a:pPr>
            <a:r>
              <a:rPr lang="lv-LV" sz="1200" dirty="0">
                <a:solidFill>
                  <a:schemeClr val="bg1"/>
                </a:solidFill>
              </a:rPr>
              <a:t>Tel. 28830207</a:t>
            </a:r>
          </a:p>
          <a:p>
            <a:pPr marL="365760" indent="-256032" algn="ctr">
              <a:buFont typeface="Wingdings 2" pitchFamily="18" charset="2"/>
              <a:buNone/>
              <a:defRPr/>
            </a:pPr>
            <a:r>
              <a:rPr lang="lv-LV" sz="1200" dirty="0">
                <a:solidFill>
                  <a:schemeClr val="bg1"/>
                </a:solidFill>
              </a:rPr>
              <a:t>ainars@zrea.lv 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659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>
          <a:xfrm>
            <a:off x="579920" y="196454"/>
            <a:ext cx="6447501" cy="990600"/>
          </a:xfrm>
        </p:spPr>
        <p:txBody>
          <a:bodyPr/>
          <a:lstStyle/>
          <a:p>
            <a:pPr algn="ctr"/>
            <a:r>
              <a:rPr lang="lv-LV" altLang="de-DE" dirty="0" smtClean="0"/>
              <a:t>Potenciālo projektu </a:t>
            </a:r>
            <a:r>
              <a:rPr lang="lv-LV" altLang="de-DE" dirty="0" err="1" smtClean="0"/>
              <a:t>priekšizpēte</a:t>
            </a:r>
            <a:endParaRPr lang="de-DE" alt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5929640" y="4869656"/>
            <a:ext cx="683954" cy="273844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EnPC-INTRANS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9F3B7A-569A-4A9B-9229-960069C3F3A3}" type="slidenum">
              <a:rPr lang="de-DE" altLang="lv-LV">
                <a:solidFill>
                  <a:srgbClr val="009A46"/>
                </a:solidFill>
                <a:latin typeface="Calibri Light" panose="020F0302020204030204" pitchFamily="34" charset="0"/>
              </a:rPr>
              <a:pPr eaLnBrk="1" hangingPunct="1"/>
              <a:t>2</a:t>
            </a:fld>
            <a:endParaRPr lang="de-DE" altLang="lv-LV">
              <a:solidFill>
                <a:srgbClr val="009A46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83742" y="1607353"/>
            <a:ext cx="1185863" cy="1280100"/>
            <a:chOff x="1871662" y="1653779"/>
            <a:chExt cx="1185863" cy="1280100"/>
          </a:xfrm>
        </p:grpSpPr>
        <p:pic>
          <p:nvPicPr>
            <p:cNvPr id="4915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662" y="1653779"/>
              <a:ext cx="118586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19836" y="2656880"/>
              <a:ext cx="10376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200" dirty="0" smtClean="0"/>
                <a:t>150 </a:t>
              </a:r>
              <a:r>
                <a:rPr lang="lv-LV" sz="1200" dirty="0" err="1" smtClean="0"/>
                <a:t>kWh</a:t>
              </a:r>
              <a:r>
                <a:rPr lang="lv-LV" sz="1200" dirty="0" smtClean="0"/>
                <a:t>/m</a:t>
              </a:r>
              <a:r>
                <a:rPr lang="lv-LV" sz="1200" baseline="30000" dirty="0" smtClean="0"/>
                <a:t>2</a:t>
              </a:r>
              <a:endParaRPr lang="lv-LV" sz="1200" baseline="30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88406" y="3165872"/>
            <a:ext cx="1138238" cy="1330066"/>
            <a:chOff x="2488406" y="3165872"/>
            <a:chExt cx="1138238" cy="1330066"/>
          </a:xfrm>
        </p:grpSpPr>
        <p:pic>
          <p:nvPicPr>
            <p:cNvPr id="4916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406" y="3165872"/>
              <a:ext cx="1138238" cy="101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588955" y="4218939"/>
              <a:ext cx="10376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200" dirty="0" smtClean="0"/>
                <a:t>170 </a:t>
              </a:r>
              <a:r>
                <a:rPr lang="lv-LV" sz="1200" dirty="0" err="1" smtClean="0"/>
                <a:t>kWh</a:t>
              </a:r>
              <a:r>
                <a:rPr lang="lv-LV" sz="1200" dirty="0" smtClean="0"/>
                <a:t>/m</a:t>
              </a:r>
              <a:r>
                <a:rPr lang="lv-LV" sz="1200" baseline="30000" dirty="0" smtClean="0"/>
                <a:t>2</a:t>
              </a:r>
              <a:endParaRPr lang="lv-LV" sz="1200" baseline="30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3648" y="3470673"/>
            <a:ext cx="1188244" cy="1450955"/>
            <a:chOff x="4413648" y="3470673"/>
            <a:chExt cx="1188244" cy="1450955"/>
          </a:xfrm>
        </p:grpSpPr>
        <p:pic>
          <p:nvPicPr>
            <p:cNvPr id="4916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648" y="3470673"/>
              <a:ext cx="1188244" cy="117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552296" y="4644629"/>
              <a:ext cx="10376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200" dirty="0" smtClean="0"/>
                <a:t>80 </a:t>
              </a:r>
              <a:r>
                <a:rPr lang="lv-LV" sz="1200" dirty="0" err="1" smtClean="0"/>
                <a:t>kWh</a:t>
              </a:r>
              <a:r>
                <a:rPr lang="lv-LV" sz="1200" dirty="0" smtClean="0"/>
                <a:t>/m</a:t>
              </a:r>
              <a:r>
                <a:rPr lang="lv-LV" sz="1200" baseline="30000" dirty="0" smtClean="0"/>
                <a:t>2</a:t>
              </a:r>
              <a:endParaRPr lang="lv-LV" sz="1200" baseline="30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89985" y="2463403"/>
            <a:ext cx="1363265" cy="1274879"/>
            <a:chOff x="5589985" y="2463403"/>
            <a:chExt cx="1363265" cy="1274879"/>
          </a:xfrm>
        </p:grpSpPr>
        <p:pic>
          <p:nvPicPr>
            <p:cNvPr id="4915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985" y="2463403"/>
              <a:ext cx="1363265" cy="1060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883532" y="3461283"/>
              <a:ext cx="10376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200" dirty="0" smtClean="0"/>
                <a:t>120 </a:t>
              </a:r>
              <a:r>
                <a:rPr lang="lv-LV" sz="1200" dirty="0" err="1" smtClean="0"/>
                <a:t>kWh</a:t>
              </a:r>
              <a:r>
                <a:rPr lang="lv-LV" sz="1200" dirty="0" smtClean="0"/>
                <a:t>/m</a:t>
              </a:r>
              <a:r>
                <a:rPr lang="lv-LV" sz="1200" baseline="30000" dirty="0" smtClean="0"/>
                <a:t>2</a:t>
              </a:r>
              <a:endParaRPr lang="lv-LV" sz="1200" baseline="30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57775" y="1158479"/>
            <a:ext cx="1065610" cy="1173584"/>
            <a:chOff x="5057775" y="1158479"/>
            <a:chExt cx="1065610" cy="1173584"/>
          </a:xfrm>
        </p:grpSpPr>
        <p:pic>
          <p:nvPicPr>
            <p:cNvPr id="4915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775" y="1158479"/>
              <a:ext cx="106561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085696" y="2055064"/>
              <a:ext cx="10376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200" dirty="0" smtClean="0"/>
                <a:t>100 </a:t>
              </a:r>
              <a:r>
                <a:rPr lang="lv-LV" sz="1200" dirty="0" err="1" smtClean="0"/>
                <a:t>kWh</a:t>
              </a:r>
              <a:r>
                <a:rPr lang="lv-LV" sz="1200" dirty="0" smtClean="0"/>
                <a:t>/m</a:t>
              </a:r>
              <a:r>
                <a:rPr lang="lv-LV" sz="1200" baseline="30000" dirty="0" smtClean="0"/>
                <a:t>2</a:t>
              </a:r>
              <a:endParaRPr lang="lv-LV" sz="1200" baseline="30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30179" y="1187054"/>
            <a:ext cx="1246315" cy="1122911"/>
            <a:chOff x="3330179" y="1187054"/>
            <a:chExt cx="1246315" cy="1122911"/>
          </a:xfrm>
        </p:grpSpPr>
        <p:pic>
          <p:nvPicPr>
            <p:cNvPr id="49162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179" y="1187054"/>
              <a:ext cx="1245394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538805" y="2032966"/>
              <a:ext cx="10376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200" dirty="0" smtClean="0"/>
                <a:t>230 </a:t>
              </a:r>
              <a:r>
                <a:rPr lang="lv-LV" sz="1200" dirty="0" err="1" smtClean="0"/>
                <a:t>kWh</a:t>
              </a:r>
              <a:r>
                <a:rPr lang="lv-LV" sz="1200" dirty="0" smtClean="0"/>
                <a:t>/m</a:t>
              </a:r>
              <a:r>
                <a:rPr lang="lv-LV" sz="1200" baseline="30000" dirty="0" smtClean="0"/>
                <a:t>2</a:t>
              </a:r>
              <a:endParaRPr lang="lv-LV" sz="1200" baseline="30000" dirty="0"/>
            </a:p>
          </p:txBody>
        </p:sp>
      </p:grpSp>
      <p:sp>
        <p:nvSpPr>
          <p:cNvPr id="17" name="Oval 16"/>
          <p:cNvSpPr/>
          <p:nvPr/>
        </p:nvSpPr>
        <p:spPr>
          <a:xfrm>
            <a:off x="3131619" y="988794"/>
            <a:ext cx="1642513" cy="1590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Oval 24"/>
          <p:cNvSpPr/>
          <p:nvPr/>
        </p:nvSpPr>
        <p:spPr>
          <a:xfrm>
            <a:off x="2236268" y="3015554"/>
            <a:ext cx="1642513" cy="1590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470808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17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28"/>
          <p:cNvSpPr>
            <a:spLocks noGrp="1"/>
          </p:cNvSpPr>
          <p:nvPr>
            <p:ph type="title"/>
          </p:nvPr>
        </p:nvSpPr>
        <p:spPr>
          <a:xfrm>
            <a:off x="330112" y="28576"/>
            <a:ext cx="6750844" cy="735806"/>
          </a:xfrm>
        </p:spPr>
        <p:txBody>
          <a:bodyPr/>
          <a:lstStyle/>
          <a:p>
            <a:pPr eaLnBrk="1" hangingPunct="1"/>
            <a:r>
              <a:rPr lang="lv-LV" altLang="en-US" dirty="0" smtClean="0">
                <a:latin typeface="Calibri Light" pitchFamily="34" charset="0"/>
              </a:rPr>
              <a:t>Pašreizējās situācijas analīze (procedūra)</a:t>
            </a:r>
          </a:p>
        </p:txBody>
      </p:sp>
      <p:sp>
        <p:nvSpPr>
          <p:cNvPr id="20" name="Foliennummernplatzhalter 14"/>
          <p:cNvSpPr>
            <a:spLocks noGrp="1"/>
          </p:cNvSpPr>
          <p:nvPr>
            <p:ph type="sldNum" sz="quarter" idx="10"/>
          </p:nvPr>
        </p:nvSpPr>
        <p:spPr bwMode="auto">
          <a:xfrm>
            <a:off x="6425804" y="4993481"/>
            <a:ext cx="1600200" cy="1476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en-US" dirty="0" smtClean="0">
                <a:solidFill>
                  <a:srgbClr val="009A46"/>
                </a:solidFill>
                <a:latin typeface="Calibri Light" panose="020F0302020204030204" pitchFamily="34" charset="0"/>
              </a:rPr>
              <a:t>Slaids Nr. </a:t>
            </a:r>
            <a:fld id="{271F3043-8850-4D7A-BCFB-C20A921F0ACE}" type="slidenum">
              <a:rPr lang="de-DE" altLang="en-US" smtClean="0">
                <a:solidFill>
                  <a:srgbClr val="009A46"/>
                </a:solidFill>
                <a:latin typeface="Calibri Light" panose="020F03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lv-LV" altLang="en-US" dirty="0" smtClean="0">
              <a:solidFill>
                <a:srgbClr val="009A46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73595" y="685038"/>
            <a:ext cx="6263878" cy="501254"/>
          </a:xfrm>
          <a:prstGeom prst="rect">
            <a:avLst/>
          </a:prstGeom>
          <a:noFill/>
          <a:ln>
            <a:noFill/>
          </a:ln>
          <a:extLst/>
        </p:spPr>
        <p:txBody>
          <a:bodyPr lIns="27000" tIns="0" rIns="0" bIns="0"/>
          <a:lstStyle>
            <a:lvl1pPr marL="360000" indent="-360000" algn="l" defTabSz="360000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A4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A4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36000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A46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36000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A46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180000" algn="l" defTabSz="36000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A46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450"/>
              </a:spcBef>
              <a:buNone/>
              <a:defRPr/>
            </a:pPr>
            <a:r>
              <a:rPr lang="lv-LV" sz="1300" dirty="0">
                <a:latin typeface="Calibri Light" panose="020F0302020204030204" pitchFamily="34" charset="0"/>
              </a:rPr>
              <a:t>Ideālā gadījumā attiecīgo ēku ietaupījuma potenciālu </a:t>
            </a:r>
            <a:r>
              <a:rPr lang="lv-LV" sz="1300" dirty="0">
                <a:solidFill>
                  <a:srgbClr val="008000"/>
                </a:solidFill>
                <a:latin typeface="Calibri Light" panose="020F0302020204030204" pitchFamily="34" charset="0"/>
              </a:rPr>
              <a:t>iespējams novērtēt pēc veiktā </a:t>
            </a:r>
            <a:r>
              <a:rPr lang="lv-LV" sz="1300" dirty="0" err="1">
                <a:solidFill>
                  <a:srgbClr val="008000"/>
                </a:solidFill>
                <a:latin typeface="Calibri Light" panose="020F0302020204030204" pitchFamily="34" charset="0"/>
              </a:rPr>
              <a:t>energoaudita</a:t>
            </a:r>
            <a:r>
              <a:rPr lang="lv-LV" sz="1300" dirty="0">
                <a:solidFill>
                  <a:srgbClr val="008000"/>
                </a:solidFill>
                <a:latin typeface="Calibri Light" panose="020F0302020204030204" pitchFamily="34" charset="0"/>
              </a:rPr>
              <a:t> rezultātiem</a:t>
            </a:r>
            <a:endParaRPr lang="lv-LV" sz="1300" dirty="0">
              <a:latin typeface="Calibri Light" panose="020F0302020204030204" pitchFamily="34" charset="0"/>
            </a:endParaRPr>
          </a:p>
          <a:p>
            <a:pPr marL="0" indent="0" algn="just">
              <a:spcBef>
                <a:spcPts val="450"/>
              </a:spcBef>
              <a:buNone/>
              <a:defRPr/>
            </a:pPr>
            <a:r>
              <a:rPr lang="lv-LV" sz="1300" dirty="0">
                <a:solidFill>
                  <a:srgbClr val="008000"/>
                </a:solidFill>
                <a:latin typeface="Calibri Light" panose="020F0302020204030204" pitchFamily="34" charset="0"/>
              </a:rPr>
              <a:t>Ja ir pieejams aktuāls energoaudits,</a:t>
            </a:r>
            <a:r>
              <a:rPr lang="lv-LV" sz="1300" dirty="0"/>
              <a:t> </a:t>
            </a:r>
            <a:r>
              <a:rPr lang="lv-LV" sz="1300" dirty="0">
                <a:latin typeface="Calibri Light" panose="020F0302020204030204" pitchFamily="34" charset="0"/>
              </a:rPr>
              <a:t>tad tas jāuzrāda</a:t>
            </a:r>
          </a:p>
          <a:p>
            <a:pPr algn="just"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lv-LV" sz="1300" dirty="0">
                <a:latin typeface="Calibri Light" panose="020F0302020204030204" pitchFamily="34" charset="0"/>
              </a:rPr>
              <a:t>Detalizēts iepriekšējo un šī brīža enerģijas patēriņa datu un ēkas pašreizējā stāvokļa pārskats, ieskaitot esošās energoapgādes iekārtas un uzstādītās enerģijas patēriņa iekārtas</a:t>
            </a:r>
          </a:p>
          <a:p>
            <a:pPr algn="just"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lv-LV" sz="1300" dirty="0">
                <a:latin typeface="Calibri Light" panose="020F0302020204030204" pitchFamily="34" charset="0"/>
              </a:rPr>
              <a:t>Priekšlikumi un ieteikumi saistībā ar efektīviem enerģijas taupīšanas pasākumiem </a:t>
            </a:r>
            <a:r>
              <a:rPr sz="1300" dirty="0"/>
              <a:t/>
            </a:r>
            <a:br>
              <a:rPr sz="1300" dirty="0"/>
            </a:br>
            <a:r>
              <a:rPr lang="lv-LV" sz="1300" dirty="0">
                <a:latin typeface="Calibri Light" panose="020F0302020204030204" pitchFamily="34" charset="0"/>
              </a:rPr>
              <a:t>un izvēles ziņu kopumiem</a:t>
            </a:r>
          </a:p>
          <a:p>
            <a:pPr algn="just"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lv-LV" sz="1300" dirty="0">
                <a:latin typeface="Calibri Light" panose="020F0302020204030204" pitchFamily="34" charset="0"/>
              </a:rPr>
              <a:t>Pārskats par prognozēto enerģijas ietaupījuma potenciālu, kas rodas no katras rekomendētās (rekomendētajām) enerģijas taupīšanas pasākumu paketes</a:t>
            </a:r>
          </a:p>
          <a:p>
            <a:pPr algn="just"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lv-LV" sz="1300" dirty="0">
                <a:latin typeface="Calibri Light" panose="020F0302020204030204" pitchFamily="34" charset="0"/>
              </a:rPr>
              <a:t>Investīciju izmaksu aplēses rekomendētajiem enerģijas taupības pasākumiem</a:t>
            </a:r>
          </a:p>
          <a:p>
            <a:pPr marL="0" indent="0" algn="just">
              <a:spcBef>
                <a:spcPts val="900"/>
              </a:spcBef>
              <a:buNone/>
              <a:defRPr/>
            </a:pPr>
            <a:r>
              <a:rPr lang="lv-LV" sz="1300" dirty="0">
                <a:latin typeface="Calibri Light" panose="020F0302020204030204" pitchFamily="34" charset="0"/>
              </a:rPr>
              <a:t>Ja esošais </a:t>
            </a:r>
            <a:r>
              <a:rPr lang="lv-LV" sz="1300" dirty="0">
                <a:solidFill>
                  <a:srgbClr val="008000"/>
                </a:solidFill>
                <a:latin typeface="Calibri Light" panose="020F0302020204030204" pitchFamily="34" charset="0"/>
              </a:rPr>
              <a:t>energoaudits veikts iepriekšējos gados,</a:t>
            </a:r>
            <a:r>
              <a:rPr lang="lv-LV" sz="1300" dirty="0">
                <a:latin typeface="Calibri Light" panose="020F0302020204030204" pitchFamily="34" charset="0"/>
              </a:rPr>
              <a:t> audits jāpārskata, izmantojot atjauninātu informāciju un datus</a:t>
            </a:r>
          </a:p>
          <a:p>
            <a:pPr marL="0" indent="0" algn="just">
              <a:spcBef>
                <a:spcPts val="900"/>
              </a:spcBef>
              <a:buNone/>
              <a:defRPr/>
            </a:pPr>
            <a:r>
              <a:rPr lang="lv-LV" sz="1300" dirty="0">
                <a:latin typeface="Calibri Light" panose="020F0302020204030204" pitchFamily="34" charset="0"/>
              </a:rPr>
              <a:t>Ja </a:t>
            </a:r>
            <a:r>
              <a:rPr lang="lv-LV" sz="1300" dirty="0">
                <a:solidFill>
                  <a:srgbClr val="008000"/>
                </a:solidFill>
                <a:latin typeface="Calibri Light" panose="020F0302020204030204" pitchFamily="34" charset="0"/>
              </a:rPr>
              <a:t>nav veikts energoaudits</a:t>
            </a:r>
            <a:r>
              <a:rPr lang="lv-LV" sz="1300" dirty="0">
                <a:latin typeface="Calibri Light" panose="020F0302020204030204" pitchFamily="34" charset="0"/>
              </a:rPr>
              <a:t> vai ja veiktais audits ir pārāk virspusīgs, lai sniegtu būtisku informāciju, pirms jebkādu pieņēmumu izteikšanas par esošo ietaupījumu potenciālu, nepieciešams veikt detalizētu pašreizējā ēkas stāvokļa analīzi</a:t>
            </a:r>
          </a:p>
          <a:p>
            <a:pPr marL="0" indent="0">
              <a:spcBef>
                <a:spcPts val="450"/>
              </a:spcBef>
              <a:buNone/>
              <a:defRPr/>
            </a:pPr>
            <a:endParaRPr lang="lv-LV" sz="1350" dirty="0">
              <a:latin typeface="Calibri Light" panose="020F0302020204030204" pitchFamily="34" charset="0"/>
            </a:endParaRPr>
          </a:p>
          <a:p>
            <a:pPr marL="0" indent="0">
              <a:spcBef>
                <a:spcPts val="450"/>
              </a:spcBef>
              <a:buNone/>
              <a:defRPr/>
            </a:pPr>
            <a:endParaRPr lang="lv-LV" sz="1350" dirty="0">
              <a:latin typeface="Calibri Light" panose="020F0302020204030204" pitchFamily="34" charset="0"/>
            </a:endParaRPr>
          </a:p>
          <a:p>
            <a:pPr marL="0" indent="0">
              <a:spcBef>
                <a:spcPts val="450"/>
              </a:spcBef>
              <a:buNone/>
              <a:defRPr/>
            </a:pPr>
            <a:endParaRPr lang="lv-LV" sz="1350" dirty="0">
              <a:latin typeface="Calibri Light" panose="020F0302020204030204" pitchFamily="34" charset="0"/>
            </a:endParaRPr>
          </a:p>
        </p:txBody>
      </p:sp>
      <p:pic>
        <p:nvPicPr>
          <p:cNvPr id="5632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2301" y="4632857"/>
            <a:ext cx="137517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74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28"/>
          <p:cNvSpPr>
            <a:spLocks noGrp="1"/>
          </p:cNvSpPr>
          <p:nvPr>
            <p:ph type="title"/>
          </p:nvPr>
        </p:nvSpPr>
        <p:spPr>
          <a:xfrm>
            <a:off x="289015" y="92870"/>
            <a:ext cx="6750844" cy="735806"/>
          </a:xfrm>
        </p:spPr>
        <p:txBody>
          <a:bodyPr/>
          <a:lstStyle/>
          <a:p>
            <a:pPr eaLnBrk="1" hangingPunct="1"/>
            <a:r>
              <a:rPr lang="lv-LV" altLang="en-US" dirty="0" smtClean="0">
                <a:latin typeface="Calibri Light" pitchFamily="34" charset="0"/>
              </a:rPr>
              <a:t>Pašreizējās situācijas analīze (procedūra)</a:t>
            </a:r>
          </a:p>
        </p:txBody>
      </p:sp>
      <p:sp>
        <p:nvSpPr>
          <p:cNvPr id="7" name="Foliennummernplatzhalter 14"/>
          <p:cNvSpPr>
            <a:spLocks noGrp="1"/>
          </p:cNvSpPr>
          <p:nvPr>
            <p:ph type="sldNum" sz="quarter" idx="10"/>
          </p:nvPr>
        </p:nvSpPr>
        <p:spPr bwMode="auto">
          <a:xfrm>
            <a:off x="6400800" y="4995862"/>
            <a:ext cx="1600200" cy="1476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en-US" dirty="0" smtClean="0">
                <a:solidFill>
                  <a:srgbClr val="009A46"/>
                </a:solidFill>
                <a:latin typeface="Calibri Light" panose="020F0302020204030204" pitchFamily="34" charset="0"/>
              </a:rPr>
              <a:t>Slaids Nr. </a:t>
            </a:r>
            <a:fld id="{828F226A-ED3C-48FA-9958-683885E599E7}" type="slidenum">
              <a:rPr lang="en-US" altLang="en-US" smtClean="0">
                <a:solidFill>
                  <a:srgbClr val="009A46"/>
                </a:solidFill>
                <a:latin typeface="Calibri Light" panose="020F03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lv-LV" altLang="en-US" dirty="0" smtClean="0">
              <a:solidFill>
                <a:srgbClr val="009A46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69561" y="655406"/>
            <a:ext cx="6372225" cy="3957638"/>
          </a:xfrm>
          <a:prstGeom prst="rect">
            <a:avLst/>
          </a:prstGeom>
          <a:noFill/>
          <a:ln>
            <a:noFill/>
          </a:ln>
          <a:extLst/>
        </p:spPr>
        <p:txBody>
          <a:bodyPr lIns="27000" tIns="0" rIns="0" bIns="0"/>
          <a:lstStyle>
            <a:lvl1pPr marL="360000" indent="-360000" algn="l" defTabSz="360000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A4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A4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36000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A46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36000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A46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180000" algn="l" defTabSz="36000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A46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  <a:defRPr/>
            </a:pPr>
            <a:r>
              <a:rPr lang="lv-LV" sz="1500" dirty="0">
                <a:latin typeface="Calibri Light" panose="020F0302020204030204" pitchFamily="34" charset="0"/>
              </a:rPr>
              <a:t>Ja </a:t>
            </a:r>
            <a:r>
              <a:rPr lang="lv-LV" sz="1500" dirty="0">
                <a:solidFill>
                  <a:srgbClr val="008000"/>
                </a:solidFill>
                <a:latin typeface="Calibri Light" panose="020F0302020204030204" pitchFamily="34" charset="0"/>
              </a:rPr>
              <a:t>nav veikts energoaudits,</a:t>
            </a:r>
            <a:r>
              <a:rPr lang="lv-LV" sz="1500" dirty="0">
                <a:latin typeface="Calibri Light" panose="020F0302020204030204" pitchFamily="34" charset="0"/>
              </a:rPr>
              <a:t> ietaupījumu potenciālu iespējams novērtēt 5 posmos: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lv-LV" sz="1350" dirty="0">
                <a:solidFill>
                  <a:srgbClr val="008000"/>
                </a:solidFill>
                <a:latin typeface="Calibri Light" panose="020F0302020204030204" pitchFamily="34" charset="0"/>
              </a:rPr>
              <a:t>Datu apkopošana un novērtēšana: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lv-LV" sz="1200" dirty="0">
                <a:latin typeface="Calibri Light" panose="020F0302020204030204" pitchFamily="34" charset="0"/>
              </a:rPr>
              <a:t>Enerģijas patēriņš un enerģijas izmaksas pēdējo 3 gadu laikā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lv-LV" sz="1200" dirty="0">
                <a:latin typeface="Calibri Light" panose="020F0302020204030204" pitchFamily="34" charset="0"/>
              </a:rPr>
              <a:t>Ēkas veids, lielums (kopējā platība, m²) un stāvoklis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lv-LV" sz="1200" dirty="0">
                <a:latin typeface="Calibri Light" panose="020F0302020204030204" pitchFamily="34" charset="0"/>
              </a:rPr>
              <a:t>Ēkas izmantošanas veids, profils un intensitāte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lv-LV" sz="1350" dirty="0">
                <a:solidFill>
                  <a:srgbClr val="008000"/>
                </a:solidFill>
                <a:latin typeface="Calibri Light" panose="020F0302020204030204" pitchFamily="34" charset="0"/>
              </a:rPr>
              <a:t>Ēkas pārbaude uz vietas,</a:t>
            </a:r>
            <a:r>
              <a:rPr lang="lv-LV" sz="1800" dirty="0"/>
              <a:t> </a:t>
            </a:r>
            <a:r>
              <a:rPr lang="lv-LV" sz="1350" dirty="0">
                <a:latin typeface="Calibri Light" panose="020F0302020204030204" pitchFamily="34" charset="0"/>
              </a:rPr>
              <a:t>ieskaitot  trūkstošo datu un īpašo apstākļu izpēti: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lv-LV" sz="1200" dirty="0">
                <a:latin typeface="Calibri Light" panose="020F0302020204030204" pitchFamily="34" charset="0"/>
              </a:rPr>
              <a:t>Svarīgas enerģijas iekārtas un enerģijas patērētāji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lv-LV" sz="1200" dirty="0">
                <a:latin typeface="Calibri Light" panose="020F0302020204030204" pitchFamily="34" charset="0"/>
              </a:rPr>
              <a:t>Ēkas un uzstādīto iekārtu statuss, tostarp nepieciešamā atjaunošana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lv-LV" sz="1200" dirty="0">
                <a:latin typeface="Calibri Light" panose="020F0302020204030204" pitchFamily="34" charset="0"/>
              </a:rPr>
              <a:t>Izmantojiet kontrolsarakstus (</a:t>
            </a:r>
            <a:r>
              <a:rPr lang="lv-LV" sz="1200" dirty="0">
                <a:solidFill>
                  <a:srgbClr val="008000"/>
                </a:solidFill>
                <a:latin typeface="Calibri Light" panose="020F0302020204030204" pitchFamily="34" charset="0"/>
              </a:rPr>
              <a:t>piemērs iekļauts rokasgrāmatā</a:t>
            </a:r>
            <a:r>
              <a:rPr lang="lv-LV" sz="1200" dirty="0">
                <a:latin typeface="Calibri Light" panose="020F0302020204030204" pitchFamily="34" charset="0"/>
              </a:rPr>
              <a:t>)</a:t>
            </a:r>
            <a:r>
              <a:rPr lang="lv-L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,</a:t>
            </a:r>
            <a:r>
              <a:rPr lang="lv-LV" sz="1200" dirty="0">
                <a:latin typeface="Calibri Light" panose="020F0302020204030204" pitchFamily="34" charset="0"/>
              </a:rPr>
              <a:t> lai nodrošinātu sistemātisku pārbaudi</a:t>
            </a:r>
            <a:endParaRPr lang="lv-LV" sz="1050" dirty="0">
              <a:latin typeface="Calibri Light" panose="020F0302020204030204" pitchFamily="34" charset="0"/>
            </a:endParaRP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lv-LV" sz="1350" dirty="0">
                <a:solidFill>
                  <a:srgbClr val="008000"/>
                </a:solidFill>
                <a:latin typeface="Calibri Light" panose="020F0302020204030204" pitchFamily="34" charset="0"/>
              </a:rPr>
              <a:t>Energoefektivitātes rādītāju</a:t>
            </a:r>
            <a:r>
              <a:rPr lang="lv-LV" sz="1350" dirty="0">
                <a:latin typeface="Calibri Light" panose="020F0302020204030204" pitchFamily="34" charset="0"/>
              </a:rPr>
              <a:t> aprēķins</a:t>
            </a:r>
            <a:r>
              <a:rPr lang="lv-LV" sz="1350" dirty="0">
                <a:solidFill>
                  <a:srgbClr val="008000"/>
                </a:solidFill>
                <a:latin typeface="Calibri Light" panose="020F0302020204030204" pitchFamily="34" charset="0"/>
              </a:rPr>
              <a:t>: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lv-LV" sz="1200" dirty="0">
                <a:latin typeface="Calibri Light" panose="020F0302020204030204" pitchFamily="34" charset="0"/>
              </a:rPr>
              <a:t>Apkures un elektroenerģijas pieprasījumu parasti aprēķina kWh/m²*g.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lv-LV" sz="1350" dirty="0">
                <a:solidFill>
                  <a:srgbClr val="008000"/>
                </a:solidFill>
                <a:latin typeface="Calibri Light" panose="020F0302020204030204" pitchFamily="34" charset="0"/>
              </a:rPr>
              <a:t>Kritēriju</a:t>
            </a:r>
            <a:r>
              <a:rPr lang="lv-LV" sz="1350" dirty="0">
                <a:latin typeface="Calibri Light" panose="020F0302020204030204" pitchFamily="34" charset="0"/>
              </a:rPr>
              <a:t> analīze un ietaupījumu potenciāla izvērtēšana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lv-LV" sz="1350" dirty="0">
                <a:latin typeface="Calibri Light" panose="020F0302020204030204" pitchFamily="34" charset="0"/>
              </a:rPr>
              <a:t>Potenciālo energotaupības pasākumu (kopumu) </a:t>
            </a:r>
            <a:r>
              <a:rPr lang="lv-LV" sz="1350" dirty="0">
                <a:solidFill>
                  <a:srgbClr val="008000"/>
                </a:solidFill>
                <a:latin typeface="Calibri Light" panose="020F0302020204030204" pitchFamily="34" charset="0"/>
              </a:rPr>
              <a:t>ekonomiskās un tehniskās iespējamības </a:t>
            </a:r>
            <a:r>
              <a:rPr lang="lv-LV" sz="1350" dirty="0">
                <a:latin typeface="Calibri Light" panose="020F0302020204030204" pitchFamily="34" charset="0"/>
              </a:rPr>
              <a:t>sākotnējais izvērtējums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endParaRPr lang="lv-LV" sz="1200" dirty="0">
              <a:latin typeface="Calibri Light" panose="020F0302020204030204" pitchFamily="34" charset="0"/>
            </a:endParaRPr>
          </a:p>
        </p:txBody>
      </p:sp>
      <p:pic>
        <p:nvPicPr>
          <p:cNvPr id="57348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6614" y="4637484"/>
            <a:ext cx="137517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88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28"/>
          <p:cNvSpPr>
            <a:spLocks noGrp="1"/>
          </p:cNvSpPr>
          <p:nvPr>
            <p:ph type="title"/>
          </p:nvPr>
        </p:nvSpPr>
        <p:spPr>
          <a:xfrm>
            <a:off x="186274" y="102837"/>
            <a:ext cx="6750844" cy="735806"/>
          </a:xfrm>
        </p:spPr>
        <p:txBody>
          <a:bodyPr/>
          <a:lstStyle/>
          <a:p>
            <a:pPr eaLnBrk="1" hangingPunct="1"/>
            <a:r>
              <a:rPr lang="lv-LV" altLang="en-US" dirty="0" smtClean="0">
                <a:latin typeface="Calibri Light" pitchFamily="34" charset="0"/>
              </a:rPr>
              <a:t>Datu apkopošana un novērtēšana (kontrolsaraksts)</a:t>
            </a:r>
          </a:p>
        </p:txBody>
      </p:sp>
      <p:sp>
        <p:nvSpPr>
          <p:cNvPr id="7" name="Foliennummernplatzhalter 14"/>
          <p:cNvSpPr>
            <a:spLocks noGrp="1"/>
          </p:cNvSpPr>
          <p:nvPr>
            <p:ph type="sldNum" sz="quarter" idx="10"/>
          </p:nvPr>
        </p:nvSpPr>
        <p:spPr bwMode="auto">
          <a:xfrm>
            <a:off x="6400800" y="4995862"/>
            <a:ext cx="1600200" cy="1476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en-US" dirty="0" smtClean="0">
                <a:solidFill>
                  <a:srgbClr val="009A46"/>
                </a:solidFill>
                <a:latin typeface="Calibri Light" panose="020F0302020204030204" pitchFamily="34" charset="0"/>
              </a:rPr>
              <a:t>Slaids Nr. </a:t>
            </a:r>
            <a:fld id="{236AAA94-CA70-463A-B097-F7601A1A6A94}" type="slidenum">
              <a:rPr lang="en-US" altLang="en-US" smtClean="0">
                <a:solidFill>
                  <a:srgbClr val="009A46"/>
                </a:solidFill>
                <a:latin typeface="Calibri Light" panose="020F03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lv-LV" altLang="en-US" dirty="0" smtClean="0">
              <a:solidFill>
                <a:srgbClr val="009A46"/>
              </a:solidFill>
              <a:latin typeface="Calibri Light" panose="020F0302020204030204" pitchFamily="34" charset="0"/>
            </a:endParaRPr>
          </a:p>
        </p:txBody>
      </p:sp>
      <p:sp>
        <p:nvSpPr>
          <p:cNvPr id="58371" name="Inhaltsplatzhalter 2"/>
          <p:cNvSpPr txBox="1">
            <a:spLocks/>
          </p:cNvSpPr>
          <p:nvPr/>
        </p:nvSpPr>
        <p:spPr bwMode="auto">
          <a:xfrm>
            <a:off x="564893" y="442686"/>
            <a:ext cx="6626936" cy="409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0" rIns="0" bIns="0"/>
          <a:lstStyle>
            <a:lvl1pPr defTabSz="3587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19138" indent="-358775" defTabSz="3587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79500" indent="-358775" defTabSz="3587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3587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3587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ts val="900"/>
              </a:spcBef>
              <a:buClr>
                <a:srgbClr val="009A46"/>
              </a:buClr>
            </a:pPr>
            <a:r>
              <a:rPr lang="lv-LV" altLang="en-US" sz="1500" dirty="0">
                <a:solidFill>
                  <a:srgbClr val="008000"/>
                </a:solidFill>
                <a:latin typeface="Calibri Light" pitchFamily="34" charset="0"/>
              </a:rPr>
              <a:t>Jāapkopo un jāizvērtē šādi dati:</a:t>
            </a:r>
          </a:p>
          <a:p>
            <a:pPr lvl="1">
              <a:spcBef>
                <a:spcPts val="0"/>
              </a:spcBef>
              <a:buClr>
                <a:srgbClr val="009A46"/>
              </a:buClr>
              <a:buFont typeface="Wingdings" pitchFamily="2" charset="2"/>
              <a:buChar char=""/>
            </a:pPr>
            <a:r>
              <a:rPr lang="lv-LV" altLang="en-US" sz="1300" dirty="0">
                <a:latin typeface="Calibri Light" pitchFamily="34" charset="0"/>
              </a:rPr>
              <a:t>Celtniecības </a:t>
            </a:r>
            <a:r>
              <a:rPr lang="lv-LV" altLang="en-US" sz="1300" i="1" dirty="0">
                <a:latin typeface="Calibri Light" pitchFamily="34" charset="0"/>
              </a:rPr>
              <a:t>dati </a:t>
            </a:r>
            <a:r>
              <a:rPr sz="1300" dirty="0"/>
              <a:t/>
            </a:r>
            <a:br>
              <a:rPr sz="1300" dirty="0"/>
            </a:br>
            <a:r>
              <a:rPr lang="lv-LV" altLang="en-US" sz="1200" i="1" dirty="0">
                <a:latin typeface="Calibri Light" pitchFamily="34" charset="0"/>
              </a:rPr>
              <a:t>(celtniecības gads, celtniecības plāni, ēkas izmērs, ēkas daļu kvalitāte ...)</a:t>
            </a:r>
          </a:p>
          <a:p>
            <a:pPr lvl="1">
              <a:spcBef>
                <a:spcPts val="0"/>
              </a:spcBef>
              <a:buClr>
                <a:srgbClr val="009A46"/>
              </a:buClr>
              <a:buFont typeface="Wingdings" pitchFamily="2" charset="2"/>
              <a:buChar char=""/>
            </a:pPr>
            <a:r>
              <a:rPr lang="lv-LV" altLang="en-US" sz="1300" dirty="0">
                <a:latin typeface="Calibri Light" pitchFamily="34" charset="0"/>
              </a:rPr>
              <a:t>Informācija par ēkas veidu un izmantošanas profilu </a:t>
            </a:r>
            <a:r>
              <a:rPr sz="1300" dirty="0"/>
              <a:t/>
            </a:r>
            <a:br>
              <a:rPr sz="1300" dirty="0"/>
            </a:br>
            <a:r>
              <a:rPr lang="lv-LV" altLang="en-US" sz="1200" dirty="0">
                <a:latin typeface="Calibri Light" pitchFamily="34" charset="0"/>
              </a:rPr>
              <a:t>(izmantošanas veids, ikdienas ekspluatācija/darba stundas, sezonas ekspluatācija/ ekspluatācijas periodi, lietotāju vienību skaits</a:t>
            </a:r>
            <a:r>
              <a:rPr lang="lv-LV" altLang="en-US" sz="1200" dirty="0" smtClean="0">
                <a:latin typeface="Calibri Light" pitchFamily="34" charset="0"/>
              </a:rPr>
              <a:t> </a:t>
            </a:r>
            <a:r>
              <a:rPr lang="lv-LV" altLang="en-US" sz="1200" i="1" dirty="0">
                <a:latin typeface="Calibri Light" pitchFamily="34" charset="0"/>
              </a:rPr>
              <a:t>- piemēram, gultas slimnīcās, skolēnu skaits </a:t>
            </a:r>
            <a:r>
              <a:rPr lang="lv-LV" altLang="en-US" sz="1200" i="1" dirty="0" smtClean="0">
                <a:latin typeface="Calibri Light" pitchFamily="34" charset="0"/>
              </a:rPr>
              <a:t>skolās </a:t>
            </a:r>
            <a:r>
              <a:rPr lang="lv-LV" altLang="en-US" sz="1200" i="1" dirty="0">
                <a:latin typeface="Calibri Light" pitchFamily="34" charset="0"/>
              </a:rPr>
              <a:t>...)</a:t>
            </a:r>
          </a:p>
          <a:p>
            <a:pPr lvl="1">
              <a:spcBef>
                <a:spcPts val="0"/>
              </a:spcBef>
              <a:buClr>
                <a:srgbClr val="009A46"/>
              </a:buClr>
              <a:buFont typeface="Wingdings" pitchFamily="2" charset="2"/>
              <a:buChar char=""/>
            </a:pPr>
            <a:r>
              <a:rPr lang="lv-LV" altLang="en-US" sz="1300" dirty="0">
                <a:latin typeface="Calibri Light" pitchFamily="34" charset="0"/>
              </a:rPr>
              <a:t>Ar enerģiju saistīti investīciju pasākumi (piemēram, 3-5) gadā</a:t>
            </a:r>
          </a:p>
          <a:p>
            <a:pPr lvl="1">
              <a:spcBef>
                <a:spcPts val="0"/>
              </a:spcBef>
              <a:buClr>
                <a:srgbClr val="009A46"/>
              </a:buClr>
              <a:buFont typeface="Wingdings" pitchFamily="2" charset="2"/>
              <a:buChar char=""/>
            </a:pPr>
            <a:r>
              <a:rPr lang="lv-LV" altLang="en-US" sz="1300" dirty="0">
                <a:latin typeface="Calibri Light" pitchFamily="34" charset="0"/>
              </a:rPr>
              <a:t>Juridiskie nosacījumi un administratīvie rīkojumi par ēku pārvaldību un izmantošanu </a:t>
            </a:r>
            <a:r>
              <a:rPr sz="1300" dirty="0"/>
              <a:t/>
            </a:r>
            <a:br>
              <a:rPr sz="1300" dirty="0"/>
            </a:br>
            <a:r>
              <a:rPr lang="lv-LV" altLang="en-US" sz="1200" i="1" dirty="0">
                <a:latin typeface="Calibri Light" pitchFamily="34" charset="0"/>
              </a:rPr>
              <a:t>(piemēram, minimālās ikdienas ekspluatācijas/darba stundas, minimālā telpu temperatūra, vietējās apkures instrukcijas, spēkā esoši energopakalpojumu iepirkumu pamatlīgumi ...)</a:t>
            </a:r>
          </a:p>
          <a:p>
            <a:pPr lvl="1">
              <a:spcBef>
                <a:spcPts val="0"/>
              </a:spcBef>
              <a:buClr>
                <a:srgbClr val="009A46"/>
              </a:buClr>
              <a:buFont typeface="Wingdings" pitchFamily="2" charset="2"/>
              <a:buChar char=""/>
            </a:pPr>
            <a:r>
              <a:rPr lang="lv-LV" altLang="en-US" sz="1300" dirty="0">
                <a:latin typeface="Calibri Light" pitchFamily="34" charset="0"/>
              </a:rPr>
              <a:t>Stāvu plāni</a:t>
            </a:r>
          </a:p>
          <a:p>
            <a:pPr lvl="1">
              <a:spcBef>
                <a:spcPts val="0"/>
              </a:spcBef>
              <a:buClr>
                <a:srgbClr val="009A46"/>
              </a:buClr>
              <a:buFont typeface="Wingdings" pitchFamily="2" charset="2"/>
              <a:buChar char=""/>
            </a:pPr>
            <a:r>
              <a:rPr lang="lv-LV" altLang="en-US" sz="1300" dirty="0">
                <a:latin typeface="Calibri Light" pitchFamily="34" charset="0"/>
              </a:rPr>
              <a:t>Inventārs, plāni un shēmas </a:t>
            </a:r>
          </a:p>
          <a:p>
            <a:pPr lvl="2">
              <a:spcBef>
                <a:spcPts val="0"/>
              </a:spcBef>
              <a:buClr>
                <a:srgbClr val="009A46"/>
              </a:buClr>
              <a:buFont typeface="Wingdings" pitchFamily="2" charset="2"/>
              <a:buChar char=""/>
            </a:pPr>
            <a:r>
              <a:rPr lang="lv-LV" altLang="en-US" sz="1300" dirty="0">
                <a:latin typeface="Calibri Light" pitchFamily="34" charset="0"/>
              </a:rPr>
              <a:t>Apkures sistēmas</a:t>
            </a:r>
          </a:p>
          <a:p>
            <a:pPr lvl="2">
              <a:spcBef>
                <a:spcPts val="0"/>
              </a:spcBef>
              <a:buClr>
                <a:srgbClr val="009A46"/>
              </a:buClr>
              <a:buFont typeface="Wingdings" pitchFamily="2" charset="2"/>
              <a:buChar char=""/>
            </a:pPr>
            <a:r>
              <a:rPr lang="lv-LV" altLang="en-US" sz="1300" dirty="0">
                <a:latin typeface="Calibri Light" pitchFamily="34" charset="0"/>
              </a:rPr>
              <a:t>Siltuma sadales tīkli</a:t>
            </a:r>
          </a:p>
          <a:p>
            <a:pPr lvl="2">
              <a:spcBef>
                <a:spcPts val="0"/>
              </a:spcBef>
              <a:buClr>
                <a:srgbClr val="009A46"/>
              </a:buClr>
              <a:buFont typeface="Wingdings" pitchFamily="2" charset="2"/>
              <a:buChar char=""/>
            </a:pPr>
            <a:r>
              <a:rPr lang="lv-LV" altLang="en-US" sz="1300" dirty="0">
                <a:latin typeface="Calibri Light" pitchFamily="34" charset="0"/>
              </a:rPr>
              <a:t>Karstā ūdens sistēmas</a:t>
            </a:r>
          </a:p>
          <a:p>
            <a:pPr lvl="2">
              <a:spcBef>
                <a:spcPts val="0"/>
              </a:spcBef>
              <a:buClr>
                <a:srgbClr val="009A46"/>
              </a:buClr>
              <a:buFont typeface="Wingdings" pitchFamily="2" charset="2"/>
              <a:buChar char=""/>
            </a:pPr>
            <a:r>
              <a:rPr lang="lv-LV" altLang="en-US" sz="1300" dirty="0">
                <a:latin typeface="Calibri Light" pitchFamily="34" charset="0"/>
              </a:rPr>
              <a:t>Ventilācijas, gaisa kondicionēšanas vai dzesēšanas sistēmas</a:t>
            </a:r>
          </a:p>
          <a:p>
            <a:pPr lvl="2">
              <a:spcBef>
                <a:spcPts val="0"/>
              </a:spcBef>
              <a:buClr>
                <a:srgbClr val="009A46"/>
              </a:buClr>
              <a:buFont typeface="Wingdings" pitchFamily="2" charset="2"/>
              <a:buChar char=""/>
            </a:pPr>
            <a:r>
              <a:rPr lang="lv-LV" altLang="en-US" sz="1300" dirty="0">
                <a:latin typeface="Calibri Light" pitchFamily="34" charset="0"/>
              </a:rPr>
              <a:t>Elektroenerģijas apgāde</a:t>
            </a:r>
          </a:p>
          <a:p>
            <a:pPr lvl="2">
              <a:spcBef>
                <a:spcPts val="0"/>
              </a:spcBef>
              <a:buClr>
                <a:srgbClr val="009A46"/>
              </a:buClr>
              <a:buFont typeface="Wingdings" pitchFamily="2" charset="2"/>
              <a:buChar char=""/>
            </a:pPr>
            <a:r>
              <a:rPr lang="lv-LV" altLang="en-US" sz="1300" dirty="0">
                <a:latin typeface="Calibri Light" pitchFamily="34" charset="0"/>
              </a:rPr>
              <a:t>Apgaismojuma un enerģijas sistēmas</a:t>
            </a:r>
          </a:p>
          <a:p>
            <a:pPr lvl="2">
              <a:spcBef>
                <a:spcPts val="0"/>
              </a:spcBef>
              <a:buClr>
                <a:srgbClr val="009A46"/>
              </a:buClr>
              <a:buFont typeface="Wingdings" pitchFamily="2" charset="2"/>
              <a:buChar char=""/>
            </a:pPr>
            <a:r>
              <a:rPr lang="lv-LV" altLang="en-US" sz="1300" dirty="0">
                <a:latin typeface="Calibri Light" pitchFamily="34" charset="0"/>
              </a:rPr>
              <a:t>Citas ar enerģiju saistītas iekārtas</a:t>
            </a:r>
          </a:p>
          <a:p>
            <a:pPr lvl="1">
              <a:spcBef>
                <a:spcPts val="0"/>
              </a:spcBef>
              <a:buClr>
                <a:srgbClr val="009A46"/>
              </a:buClr>
              <a:buFont typeface="Wingdings" pitchFamily="2" charset="2"/>
              <a:buChar char=""/>
            </a:pPr>
            <a:r>
              <a:rPr lang="lv-LV" altLang="en-US" sz="1300" dirty="0">
                <a:latin typeface="Calibri Light" pitchFamily="34" charset="0"/>
              </a:rPr>
              <a:t>Uzturēšanas līgumi un protokoli</a:t>
            </a:r>
          </a:p>
        </p:txBody>
      </p:sp>
      <p:pic>
        <p:nvPicPr>
          <p:cNvPr id="583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692" y="4590714"/>
            <a:ext cx="137517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54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28"/>
          <p:cNvSpPr>
            <a:spLocks noGrp="1"/>
          </p:cNvSpPr>
          <p:nvPr>
            <p:ph type="title"/>
          </p:nvPr>
        </p:nvSpPr>
        <p:spPr>
          <a:xfrm>
            <a:off x="1223963" y="1"/>
            <a:ext cx="6750844" cy="735806"/>
          </a:xfrm>
        </p:spPr>
        <p:txBody>
          <a:bodyPr/>
          <a:lstStyle/>
          <a:p>
            <a:pPr eaLnBrk="1" hangingPunct="1"/>
            <a:r>
              <a:rPr lang="lv-LV" altLang="en-US" noProof="1" smtClean="0">
                <a:latin typeface="Calibri Light" pitchFamily="34" charset="0"/>
              </a:rPr>
              <a:t>Energoefektivitātes rādītāju aprēķins (EnPIs):</a:t>
            </a:r>
          </a:p>
        </p:txBody>
      </p:sp>
      <p:sp>
        <p:nvSpPr>
          <p:cNvPr id="7" name="Foliennummernplatzhalter 14"/>
          <p:cNvSpPr>
            <a:spLocks noGrp="1"/>
          </p:cNvSpPr>
          <p:nvPr>
            <p:ph type="sldNum" sz="quarter" idx="10"/>
          </p:nvPr>
        </p:nvSpPr>
        <p:spPr bwMode="auto">
          <a:xfrm>
            <a:off x="6400800" y="4995862"/>
            <a:ext cx="1600200" cy="1476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en-US" dirty="0" smtClean="0">
                <a:solidFill>
                  <a:srgbClr val="009A46"/>
                </a:solidFill>
                <a:latin typeface="Calibri Light" panose="020F0302020204030204" pitchFamily="34" charset="0"/>
              </a:rPr>
              <a:t>Slaids Nr. </a:t>
            </a:r>
            <a:fld id="{FEFC2D34-0E00-4B68-BA54-391703C8BA83}" type="slidenum">
              <a:rPr lang="en-US" altLang="en-US" smtClean="0">
                <a:solidFill>
                  <a:srgbClr val="009A46"/>
                </a:solidFill>
                <a:latin typeface="Calibri Light" panose="020F03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lv-LV" altLang="en-US" dirty="0" smtClean="0">
              <a:solidFill>
                <a:srgbClr val="009A46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1331119" y="735807"/>
            <a:ext cx="6697266" cy="3888581"/>
          </a:xfrm>
          <a:prstGeom prst="rect">
            <a:avLst/>
          </a:prstGeom>
          <a:noFill/>
          <a:ln>
            <a:noFill/>
          </a:ln>
          <a:extLst/>
        </p:spPr>
        <p:txBody>
          <a:bodyPr lIns="27000" tIns="0" rIns="0" bIns="0"/>
          <a:lstStyle>
            <a:lvl1pPr marL="360000" indent="-360000" algn="l" defTabSz="360000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A4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A4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36000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A46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36000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A46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180000" algn="l" defTabSz="36000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A46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None/>
              <a:defRPr/>
            </a:pPr>
            <a:r>
              <a:rPr lang="lv-LV" sz="1500" noProof="1">
                <a:solidFill>
                  <a:srgbClr val="008000"/>
                </a:solidFill>
                <a:latin typeface="Calibri Light" panose="020F0302020204030204" pitchFamily="34" charset="0"/>
              </a:rPr>
              <a:t>Energoefektivitātes rādītājs (EnPI) nosaka ēkas energoefektivitāti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lv-LV" sz="1500" noProof="1">
                <a:latin typeface="Calibri Light" panose="020F0302020204030204" pitchFamily="34" charset="0"/>
              </a:rPr>
              <a:t>EnPI tiek aprēķināts, dalot </a:t>
            </a:r>
            <a:r>
              <a:rPr lang="lv-LV" sz="1500" noProof="1">
                <a:solidFill>
                  <a:srgbClr val="008000"/>
                </a:solidFill>
                <a:latin typeface="Calibri Light" panose="020F0302020204030204" pitchFamily="34" charset="0"/>
              </a:rPr>
              <a:t>primāro vai galīgo </a:t>
            </a:r>
            <a:r>
              <a:rPr lang="lv-LV" sz="1500" noProof="1">
                <a:latin typeface="Calibri Light" panose="020F0302020204030204" pitchFamily="34" charset="0"/>
              </a:rPr>
              <a:t>enerģijas patēriņu </a:t>
            </a:r>
            <a:r>
              <a:rPr sz="1800" dirty="0"/>
              <a:t/>
            </a:r>
            <a:br>
              <a:rPr sz="1800" dirty="0"/>
            </a:br>
            <a:r>
              <a:rPr lang="lv-LV" sz="1500" noProof="1">
                <a:latin typeface="Calibri Light" panose="020F0302020204030204" pitchFamily="34" charset="0"/>
              </a:rPr>
              <a:t>ar </a:t>
            </a:r>
            <a:r>
              <a:rPr lang="lv-LV" sz="1500" noProof="1">
                <a:solidFill>
                  <a:srgbClr val="008000"/>
                </a:solidFill>
                <a:latin typeface="Calibri Light" panose="020F0302020204030204" pitchFamily="34" charset="0"/>
              </a:rPr>
              <a:t>metrisko vienību</a:t>
            </a:r>
            <a:r>
              <a:rPr lang="lv-LV" sz="1500" noProof="1">
                <a:latin typeface="Calibri Light" panose="020F0302020204030204" pitchFamily="34" charset="0"/>
              </a:rPr>
              <a:t>, piemēram:</a:t>
            </a:r>
          </a:p>
          <a:p>
            <a:pPr lvl="1"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lv-LV" sz="1350" noProof="1">
                <a:latin typeface="Calibri Light" panose="020F0302020204030204" pitchFamily="34" charset="0"/>
              </a:rPr>
              <a:t>Kopējās platības kvadrātmetru skaitu (visiem ēku tipiem)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lv-LV" sz="1350" noProof="1">
                <a:latin typeface="Calibri Light" panose="020F0302020204030204" pitchFamily="34" charset="0"/>
              </a:rPr>
              <a:t>Kopējais skolnieku skaitu (skolās)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lv-LV" sz="1350" noProof="1">
                <a:latin typeface="Calibri Light" panose="020F0302020204030204" pitchFamily="34" charset="0"/>
              </a:rPr>
              <a:t>Gultu vietu kopskaitu slimnīcās</a:t>
            </a:r>
          </a:p>
          <a:p>
            <a:pPr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lv-LV" sz="1500" noProof="1">
                <a:latin typeface="Calibri Light" panose="020F0302020204030204" pitchFamily="34" charset="0"/>
              </a:rPr>
              <a:t>Visbiežākais izmantotais EnPI sabiedriskajām ēkām ir:</a:t>
            </a:r>
          </a:p>
          <a:p>
            <a:pPr marL="0" indent="0">
              <a:spcBef>
                <a:spcPts val="450"/>
              </a:spcBef>
              <a:buNone/>
              <a:defRPr/>
            </a:pPr>
            <a:r>
              <a:rPr lang="en-US" sz="1800" dirty="0"/>
              <a:t>				</a:t>
            </a:r>
          </a:p>
          <a:p>
            <a:pPr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endParaRPr lang="lv-LV" sz="1800" noProof="1">
              <a:latin typeface="Calibri Light" panose="020F0302020204030204" pitchFamily="34" charset="0"/>
            </a:endParaRPr>
          </a:p>
          <a:p>
            <a:pPr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lv-LV" sz="1500" noProof="1">
                <a:latin typeface="Calibri Light" panose="020F0302020204030204" pitchFamily="34" charset="0"/>
              </a:rPr>
              <a:t>EnPI var aprēķināt dažādiem gala enerģijas vai izmantotās primārās enerģijas veidiem. Piemēram:</a:t>
            </a:r>
          </a:p>
          <a:p>
            <a:pPr marL="0" indent="0">
              <a:spcBef>
                <a:spcPts val="450"/>
              </a:spcBef>
              <a:buNone/>
              <a:defRPr/>
            </a:pPr>
            <a:r>
              <a:rPr lang="lv-LV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Dabasgāzes patēriņš </a:t>
            </a:r>
            <a:r>
              <a:rPr lang="en-US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		</a:t>
            </a:r>
            <a:r>
              <a:rPr lang="lv-LV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m³/m²*g</a:t>
            </a:r>
            <a:r>
              <a:rPr sz="1800" dirty="0"/>
              <a:t/>
            </a:r>
            <a:br>
              <a:rPr sz="1800" dirty="0"/>
            </a:br>
            <a:r>
              <a:rPr lang="lv-LV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Degvielas patēriņš </a:t>
            </a:r>
            <a:r>
              <a:rPr lang="en-US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			</a:t>
            </a:r>
            <a:r>
              <a:rPr lang="lv-LV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litri/m²*g</a:t>
            </a:r>
            <a:r>
              <a:rPr sz="1800" dirty="0"/>
              <a:t/>
            </a:r>
            <a:br>
              <a:rPr sz="1800" dirty="0"/>
            </a:br>
            <a:r>
              <a:rPr lang="lv-LV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Akmeņogles patēriņš </a:t>
            </a:r>
            <a:r>
              <a:rPr lang="en-US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		</a:t>
            </a:r>
            <a:r>
              <a:rPr lang="lv-LV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t/m²*g </a:t>
            </a:r>
            <a:r>
              <a:rPr sz="1800" dirty="0"/>
              <a:t/>
            </a:r>
            <a:br>
              <a:rPr sz="1800" dirty="0"/>
            </a:br>
            <a:r>
              <a:rPr lang="lv-LV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Elektroenerģijas patēriņš </a:t>
            </a:r>
            <a:r>
              <a:rPr lang="en-US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	</a:t>
            </a:r>
            <a:r>
              <a:rPr lang="lv-LV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kWh/m²*g </a:t>
            </a:r>
            <a:r>
              <a:rPr sz="1800" dirty="0"/>
              <a:t/>
            </a:r>
            <a:br>
              <a:rPr sz="1800" dirty="0"/>
            </a:br>
            <a:r>
              <a:rPr lang="lv-LV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Centrālapkures siltuma patēriņš Gcal/m²*g</a:t>
            </a:r>
            <a:r>
              <a:rPr sz="1800" dirty="0"/>
              <a:t/>
            </a:r>
            <a:br>
              <a:rPr sz="1800" dirty="0"/>
            </a:br>
            <a:r>
              <a:rPr lang="lv-LV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Koksnes granulas </a:t>
            </a:r>
            <a:r>
              <a:rPr lang="en-US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			</a:t>
            </a:r>
            <a:r>
              <a:rPr lang="lv-LV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tonnas/m²*g</a:t>
            </a:r>
            <a:r>
              <a:rPr sz="1800" dirty="0"/>
              <a:t/>
            </a:r>
            <a:br>
              <a:rPr sz="1800" dirty="0"/>
            </a:br>
            <a:r>
              <a:rPr lang="lv-LV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Šķelda</a:t>
            </a:r>
            <a:r>
              <a:rPr lang="en-US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					</a:t>
            </a:r>
            <a:r>
              <a:rPr lang="lv-LV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tonnas/m²*g </a:t>
            </a:r>
            <a:r>
              <a:rPr lang="en-US" sz="1050" noProof="1">
                <a:solidFill>
                  <a:srgbClr val="008000"/>
                </a:solidFill>
                <a:latin typeface="Calibri Light" panose="020F0302020204030204" pitchFamily="34" charset="0"/>
              </a:rPr>
              <a:t>							</a:t>
            </a:r>
            <a:r>
              <a:rPr sz="1800" dirty="0"/>
              <a:t/>
            </a:r>
            <a:br>
              <a:rPr sz="1800" dirty="0"/>
            </a:br>
            <a:endParaRPr lang="lv-LV" sz="1050" noProof="1">
              <a:solidFill>
                <a:srgbClr val="008000"/>
              </a:solidFill>
              <a:latin typeface="Calibri Light" panose="020F0302020204030204" pitchFamily="34" charset="0"/>
            </a:endParaRPr>
          </a:p>
          <a:p>
            <a:pPr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endParaRPr lang="lv-LV" sz="1350" noProof="1">
              <a:solidFill>
                <a:srgbClr val="008000"/>
              </a:solidFill>
              <a:latin typeface="Calibri Light" panose="020F0302020204030204" pitchFamily="34" charset="0"/>
            </a:endParaRPr>
          </a:p>
          <a:p>
            <a:pPr marL="0" indent="0">
              <a:spcBef>
                <a:spcPts val="450"/>
              </a:spcBef>
              <a:buNone/>
              <a:defRPr/>
            </a:pPr>
            <a:endParaRPr lang="lv-LV" sz="1500" noProof="1">
              <a:latin typeface="Calibri Light" panose="020F0302020204030204" pitchFamily="34" charset="0"/>
            </a:endParaRPr>
          </a:p>
        </p:txBody>
      </p:sp>
      <p:pic>
        <p:nvPicPr>
          <p:cNvPr id="59396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7031" y="4632416"/>
            <a:ext cx="137517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1763317" y="2571750"/>
          <a:ext cx="4482870" cy="594066"/>
        </p:xfrm>
        <a:graphic>
          <a:graphicData uri="http://schemas.openxmlformats.org/drawingml/2006/table">
            <a:tbl>
              <a:tblPr firstRow="1" firstCol="1" bandRow="1"/>
              <a:tblGrid>
                <a:gridCol w="576544"/>
                <a:gridCol w="2753808"/>
                <a:gridCol w="1152518"/>
              </a:tblGrid>
              <a:tr h="3254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200" noProof="1" smtClean="0">
                          <a:solidFill>
                            <a:srgbClr val="0070C0"/>
                          </a:solidFill>
                          <a:effectLst/>
                          <a:latin typeface="Calibri Light"/>
                        </a:rPr>
                        <a:t>EnPI =</a:t>
                      </a:r>
                      <a:endParaRPr lang="lv-LV" sz="1200" noProof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38" marR="496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200" noProof="1" smtClean="0">
                          <a:solidFill>
                            <a:srgbClr val="0070C0"/>
                          </a:solidFill>
                          <a:effectLst/>
                          <a:latin typeface="Calibri Light"/>
                        </a:rPr>
                        <a:t>Kopējais enerģijas patēriņš (kWh/gadā)</a:t>
                      </a:r>
                      <a:endParaRPr lang="lv-LV" sz="1200" noProof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38" marR="496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200" noProof="1" smtClean="0">
                          <a:solidFill>
                            <a:srgbClr val="0070C0"/>
                          </a:solidFill>
                          <a:effectLst/>
                          <a:latin typeface="Calibri Light"/>
                        </a:rPr>
                        <a:t>kWh/m²*g</a:t>
                      </a:r>
                      <a:endParaRPr lang="lv-LV" sz="1200" noProof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38" marR="496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200" noProof="1" smtClean="0">
                          <a:solidFill>
                            <a:srgbClr val="0070C0"/>
                          </a:solidFill>
                          <a:effectLst/>
                          <a:latin typeface="Calibri Light"/>
                        </a:rPr>
                        <a:t>Ēkas bruto platība (m²)</a:t>
                      </a:r>
                      <a:endParaRPr lang="lv-LV" sz="1200" noProof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38" marR="4963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76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el 28"/>
          <p:cNvSpPr>
            <a:spLocks noGrp="1"/>
          </p:cNvSpPr>
          <p:nvPr>
            <p:ph type="title"/>
          </p:nvPr>
        </p:nvSpPr>
        <p:spPr>
          <a:xfrm>
            <a:off x="360934" y="164308"/>
            <a:ext cx="6750844" cy="735806"/>
          </a:xfrm>
        </p:spPr>
        <p:txBody>
          <a:bodyPr/>
          <a:lstStyle/>
          <a:p>
            <a:pPr eaLnBrk="1" hangingPunct="1"/>
            <a:r>
              <a:rPr lang="lv-LV" altLang="en-US" dirty="0" smtClean="0">
                <a:latin typeface="Calibri Light" pitchFamily="34" charset="0"/>
              </a:rPr>
              <a:t>Bāzes scenārija aprēķināšana</a:t>
            </a:r>
          </a:p>
        </p:txBody>
      </p:sp>
      <p:sp>
        <p:nvSpPr>
          <p:cNvPr id="10244" name="Foliennummernplatzhalter 14"/>
          <p:cNvSpPr>
            <a:spLocks noGrp="1"/>
          </p:cNvSpPr>
          <p:nvPr>
            <p:ph type="sldNum" sz="quarter" idx="10"/>
          </p:nvPr>
        </p:nvSpPr>
        <p:spPr bwMode="auto">
          <a:xfrm>
            <a:off x="6400800" y="4995862"/>
            <a:ext cx="1600200" cy="1476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en-US" dirty="0" smtClean="0">
                <a:solidFill>
                  <a:srgbClr val="009A46"/>
                </a:solidFill>
                <a:latin typeface="Calibri Light" panose="020F0302020204030204" pitchFamily="34" charset="0"/>
              </a:rPr>
              <a:t>Slaids Nr. </a:t>
            </a:r>
            <a:fld id="{3160E114-1AB5-4891-8173-D84E63E63515}" type="slidenum">
              <a:rPr lang="de-DE" altLang="en-US" smtClean="0">
                <a:solidFill>
                  <a:srgbClr val="009A46"/>
                </a:solidFill>
                <a:latin typeface="Calibri Light" panose="020F03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lv-LV" altLang="en-US" dirty="0" smtClean="0">
              <a:solidFill>
                <a:srgbClr val="009A46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3908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5897" y="7606"/>
            <a:ext cx="137517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842273" y="592203"/>
            <a:ext cx="2753915" cy="6001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200" b="1" dirty="0">
                <a:latin typeface="Calibri Light" panose="020F0302020204030204" pitchFamily="34" charset="0"/>
              </a:rPr>
              <a:t>I Solis</a:t>
            </a:r>
            <a:r>
              <a:rPr lang="lv-LV" sz="1050" b="1" dirty="0">
                <a:latin typeface="Calibri Light" panose="020F0302020204030204" pitchFamily="34" charset="0"/>
              </a:rPr>
              <a:t>:</a:t>
            </a:r>
            <a:r>
              <a:rPr dirty="0"/>
              <a:t/>
            </a:r>
            <a:br>
              <a:rPr dirty="0"/>
            </a:br>
            <a:r>
              <a:rPr lang="lv-LV" sz="1050" dirty="0">
                <a:latin typeface="Calibri Light" panose="020F0302020204030204" pitchFamily="34" charset="0"/>
              </a:rPr>
              <a:t>Apkopošana un enerģijas </a:t>
            </a:r>
            <a:r>
              <a:rPr dirty="0"/>
              <a:t/>
            </a:r>
            <a:br>
              <a:rPr dirty="0"/>
            </a:br>
            <a:r>
              <a:rPr lang="lv-LV" sz="1050" dirty="0">
                <a:latin typeface="Calibri Light" panose="020F0302020204030204" pitchFamily="34" charset="0"/>
              </a:rPr>
              <a:t>patēriņa rēķinu saraksts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830367" y="1383507"/>
            <a:ext cx="2753915" cy="2954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200" b="1" dirty="0">
                <a:latin typeface="Calibri Light" panose="020F0302020204030204" pitchFamily="34" charset="0"/>
              </a:rPr>
              <a:t>II Solis: </a:t>
            </a:r>
            <a:r>
              <a:rPr lang="lv-LV" sz="1200" dirty="0">
                <a:latin typeface="Calibri Light" panose="020F0302020204030204" pitchFamily="34" charset="0"/>
              </a:rPr>
              <a:t>References gada korekcija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lv-LV" sz="1200" dirty="0">
              <a:latin typeface="Calibri Light" panose="020F0302020204030204" pitchFamily="34" charset="0"/>
            </a:endParaRPr>
          </a:p>
        </p:txBody>
      </p:sp>
      <p:sp>
        <p:nvSpPr>
          <p:cNvPr id="123913" name="Textfeld 10"/>
          <p:cNvSpPr txBox="1">
            <a:spLocks noChangeArrowheads="1"/>
          </p:cNvSpPr>
          <p:nvPr/>
        </p:nvSpPr>
        <p:spPr bwMode="auto">
          <a:xfrm>
            <a:off x="4920854" y="3005137"/>
            <a:ext cx="942975" cy="4154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en-US" sz="1050">
                <a:latin typeface="Calibri Light" pitchFamily="34" charset="0"/>
              </a:rPr>
              <a:t>kWh siltuma </a:t>
            </a:r>
            <a:r>
              <a:t/>
            </a:r>
            <a:br/>
            <a:r>
              <a:rPr lang="lv-LV" altLang="en-US" sz="1050">
                <a:latin typeface="Calibri Light" pitchFamily="34" charset="0"/>
              </a:rPr>
              <a:t>patēriņš</a:t>
            </a:r>
          </a:p>
        </p:txBody>
      </p:sp>
      <p:sp>
        <p:nvSpPr>
          <p:cNvPr id="123914" name="Textfeld 11"/>
          <p:cNvSpPr txBox="1">
            <a:spLocks noChangeArrowheads="1"/>
          </p:cNvSpPr>
          <p:nvPr/>
        </p:nvSpPr>
        <p:spPr bwMode="auto">
          <a:xfrm>
            <a:off x="6184107" y="3005137"/>
            <a:ext cx="1303734" cy="4154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en-US" sz="1050" dirty="0">
                <a:latin typeface="Calibri Light" pitchFamily="34" charset="0"/>
              </a:rPr>
              <a:t>kWh elektrības </a:t>
            </a:r>
            <a:r>
              <a:rPr dirty="0"/>
              <a:t/>
            </a:r>
            <a:br>
              <a:rPr dirty="0"/>
            </a:br>
            <a:r>
              <a:rPr lang="lv-LV" altLang="en-US" sz="1050" dirty="0">
                <a:latin typeface="Calibri Light" pitchFamily="34" charset="0"/>
              </a:rPr>
              <a:t>patēriņš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842273" y="3767138"/>
            <a:ext cx="2753915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200" b="1" dirty="0">
                <a:latin typeface="Calibri Light" panose="020F0302020204030204" pitchFamily="34" charset="0"/>
              </a:rPr>
              <a:t>III Solis: </a:t>
            </a:r>
            <a:r>
              <a:rPr lang="lv-LV" sz="1200" dirty="0">
                <a:latin typeface="Calibri Light" panose="020F0302020204030204" pitchFamily="34" charset="0"/>
              </a:rPr>
              <a:t>Cenu korekcija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842273" y="4226719"/>
            <a:ext cx="2753915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1200" b="1" dirty="0">
                <a:latin typeface="Calibri Light" panose="020F0302020204030204" pitchFamily="34" charset="0"/>
              </a:rPr>
              <a:t>IV Solis: </a:t>
            </a:r>
            <a:r>
              <a:rPr lang="lv-LV" sz="1200" dirty="0">
                <a:latin typeface="Calibri Light" panose="020F0302020204030204" pitchFamily="34" charset="0"/>
              </a:rPr>
              <a:t>Bāzes scenārija aprēķini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842273" y="4669632"/>
            <a:ext cx="306075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v-LV" sz="1200" b="1" dirty="0">
                <a:latin typeface="Calibri Light" panose="020F0302020204030204" pitchFamily="34" charset="0"/>
              </a:rPr>
              <a:t>V Solis:</a:t>
            </a:r>
            <a:r>
              <a:rPr lang="lv-LV" sz="1200" dirty="0">
                <a:latin typeface="Calibri Light" panose="020F0302020204030204" pitchFamily="34" charset="0"/>
              </a:rPr>
              <a:t> Bāzes scenārija dokumentācija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5428060" y="2477691"/>
            <a:ext cx="1190" cy="14049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414963" y="1198960"/>
            <a:ext cx="0" cy="21788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5420916" y="2080022"/>
            <a:ext cx="0" cy="16668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5414963" y="3398044"/>
            <a:ext cx="8335" cy="36909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5429250" y="4020741"/>
            <a:ext cx="0" cy="20597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5419725" y="4480322"/>
            <a:ext cx="9525" cy="18930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6987779" y="1551857"/>
            <a:ext cx="7144" cy="247806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6973491" y="1210866"/>
            <a:ext cx="0" cy="21788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6979444" y="2091929"/>
            <a:ext cx="15479" cy="52030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6973491" y="3408760"/>
            <a:ext cx="8334" cy="36909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6987779" y="4019550"/>
            <a:ext cx="0" cy="217885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29" name="Textfeld 25"/>
          <p:cNvSpPr txBox="1">
            <a:spLocks noChangeArrowheads="1"/>
          </p:cNvSpPr>
          <p:nvPr/>
        </p:nvSpPr>
        <p:spPr bwMode="auto">
          <a:xfrm>
            <a:off x="481913" y="1068646"/>
            <a:ext cx="3240881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lv-LV" altLang="en-US" sz="1500" dirty="0">
                <a:solidFill>
                  <a:srgbClr val="008000"/>
                </a:solidFill>
                <a:latin typeface="Calibri Light" pitchFamily="34" charset="0"/>
              </a:rPr>
              <a:t>Pēdējais pilnais kalendārais gads </a:t>
            </a:r>
            <a:r>
              <a:rPr dirty="0"/>
              <a:t/>
            </a:r>
            <a:br>
              <a:rPr dirty="0"/>
            </a:br>
            <a:r>
              <a:rPr lang="lv-LV" altLang="en-US" sz="1500" u="sng" dirty="0">
                <a:latin typeface="Calibri Light" pitchFamily="34" charset="0"/>
              </a:rPr>
              <a:t>(1. janvāris - 31. decembris)</a:t>
            </a:r>
            <a:r>
              <a:rPr lang="lv-LV" dirty="0" smtClean="0"/>
              <a:t> </a:t>
            </a:r>
            <a:r>
              <a:rPr lang="lv-LV" altLang="en-US" sz="1500" dirty="0">
                <a:latin typeface="Calibri Light" pitchFamily="34" charset="0"/>
              </a:rPr>
              <a:t>pirms EEL projekta parasti tiek izmantots kā references gads (</a:t>
            </a:r>
            <a:r>
              <a:rPr lang="lv-LV" altLang="en-US" sz="1500" dirty="0">
                <a:solidFill>
                  <a:srgbClr val="008000"/>
                </a:solidFill>
                <a:latin typeface="Calibri Light" pitchFamily="34" charset="0"/>
              </a:rPr>
              <a:t>bāzes scenārija gads)</a:t>
            </a:r>
          </a:p>
          <a:p>
            <a:pPr eaLnBrk="1" hangingPunct="1"/>
            <a:endParaRPr lang="lv-LV" altLang="en-US" sz="1500" dirty="0">
              <a:latin typeface="Calibri Light" pitchFamily="34" charset="0"/>
            </a:endParaRPr>
          </a:p>
          <a:p>
            <a:pPr eaLnBrk="1" hangingPunct="1"/>
            <a:r>
              <a:rPr lang="lv-LV" altLang="en-US" sz="1500" dirty="0">
                <a:latin typeface="Calibri Light" pitchFamily="34" charset="0"/>
              </a:rPr>
              <a:t>Alternatīvi, lai pārliecinātos, ka references gads </a:t>
            </a:r>
            <a:r>
              <a:rPr lang="lv-LV" altLang="en-US" sz="1500" dirty="0">
                <a:solidFill>
                  <a:srgbClr val="008000"/>
                </a:solidFill>
                <a:latin typeface="Calibri Light" pitchFamily="34" charset="0"/>
              </a:rPr>
              <a:t>ir reprezentatīvs </a:t>
            </a:r>
            <a:r>
              <a:rPr lang="lv-LV" altLang="en-US" sz="1500" dirty="0">
                <a:latin typeface="Calibri Light" pitchFamily="34" charset="0"/>
              </a:rPr>
              <a:t>attiecībā uz enerģijas patēriņu, </a:t>
            </a:r>
            <a:r>
              <a:rPr lang="lv-LV" altLang="en-US" sz="1500" dirty="0">
                <a:solidFill>
                  <a:srgbClr val="008000"/>
                </a:solidFill>
                <a:latin typeface="Calibri Light" pitchFamily="34" charset="0"/>
              </a:rPr>
              <a:t>vidējā patēriņa vērtība </a:t>
            </a:r>
            <a:r>
              <a:rPr lang="lv-LV" altLang="en-US" sz="1500" dirty="0">
                <a:latin typeface="Calibri Light" pitchFamily="34" charset="0"/>
              </a:rPr>
              <a:t>pēdējos trijos pilnos gados var tikt definēta kā bāzes scenārijs</a:t>
            </a:r>
          </a:p>
          <a:p>
            <a:pPr eaLnBrk="1" hangingPunct="1"/>
            <a:endParaRPr lang="lv-LV" altLang="en-US" sz="1500" dirty="0">
              <a:latin typeface="Calibri Light" pitchFamily="34" charset="0"/>
            </a:endParaRPr>
          </a:p>
          <a:p>
            <a:pPr eaLnBrk="1" hangingPunct="1"/>
            <a:r>
              <a:rPr lang="lv-LV" altLang="en-US" sz="1500" dirty="0">
                <a:solidFill>
                  <a:srgbClr val="008000"/>
                </a:solidFill>
                <a:latin typeface="Calibri Light" pitchFamily="34" charset="0"/>
              </a:rPr>
              <a:t>Aprēķina metodikai </a:t>
            </a:r>
            <a:r>
              <a:rPr lang="lv-LV" altLang="en-US" sz="1500" dirty="0">
                <a:latin typeface="Calibri Light" pitchFamily="34" charset="0"/>
              </a:rPr>
              <a:t>jābūt</a:t>
            </a:r>
          </a:p>
          <a:p>
            <a:pPr eaLnBrk="1" hangingPunct="1"/>
            <a:r>
              <a:rPr lang="lv-LV" altLang="en-US" sz="1500" dirty="0">
                <a:latin typeface="Calibri Light" pitchFamily="34" charset="0"/>
              </a:rPr>
              <a:t>noteiktai EEL līgumā </a:t>
            </a:r>
          </a:p>
          <a:p>
            <a:pPr eaLnBrk="1" hangingPunct="1"/>
            <a:endParaRPr lang="lv-LV" altLang="en-US" sz="1500" dirty="0">
              <a:latin typeface="Calibri Light" pitchFamily="34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6993731" y="4483894"/>
            <a:ext cx="0" cy="18573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31" name="Textfeld 37"/>
          <p:cNvSpPr txBox="1">
            <a:spLocks noChangeArrowheads="1"/>
          </p:cNvSpPr>
          <p:nvPr/>
        </p:nvSpPr>
        <p:spPr bwMode="auto">
          <a:xfrm>
            <a:off x="4957763" y="2246710"/>
            <a:ext cx="1226344" cy="2539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en-US" sz="1050">
                <a:latin typeface="Calibri Light" pitchFamily="34" charset="0"/>
              </a:rPr>
              <a:t>Klimata korekcija</a:t>
            </a: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5429250" y="1601391"/>
            <a:ext cx="4762" cy="247806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33" name="Textfeld 38"/>
          <p:cNvSpPr txBox="1">
            <a:spLocks noChangeArrowheads="1"/>
          </p:cNvSpPr>
          <p:nvPr/>
        </p:nvSpPr>
        <p:spPr bwMode="auto">
          <a:xfrm>
            <a:off x="4920854" y="2612231"/>
            <a:ext cx="2484834" cy="2539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en-US" sz="1050">
                <a:latin typeface="Calibri Light" pitchFamily="34" charset="0"/>
              </a:rPr>
              <a:t>Lietojuma korekcija</a:t>
            </a:r>
          </a:p>
        </p:txBody>
      </p:sp>
      <p:sp>
        <p:nvSpPr>
          <p:cNvPr id="123911" name="Textfeld 7"/>
          <p:cNvSpPr txBox="1">
            <a:spLocks noChangeArrowheads="1"/>
          </p:cNvSpPr>
          <p:nvPr/>
        </p:nvSpPr>
        <p:spPr bwMode="auto">
          <a:xfrm>
            <a:off x="4956570" y="1687116"/>
            <a:ext cx="1320859" cy="4154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en-US" sz="1050" dirty="0">
                <a:latin typeface="Calibri Light" pitchFamily="34" charset="0"/>
              </a:rPr>
              <a:t>Degvielas/siltuma </a:t>
            </a:r>
            <a:r>
              <a:rPr dirty="0"/>
              <a:t/>
            </a:r>
            <a:br>
              <a:rPr dirty="0"/>
            </a:br>
            <a:r>
              <a:rPr lang="lv-LV" altLang="en-US" sz="1050" dirty="0">
                <a:latin typeface="Calibri Light" pitchFamily="34" charset="0"/>
              </a:rPr>
              <a:t>patēriņš</a:t>
            </a:r>
          </a:p>
        </p:txBody>
      </p:sp>
      <p:sp>
        <p:nvSpPr>
          <p:cNvPr id="123912" name="Textfeld 8"/>
          <p:cNvSpPr txBox="1">
            <a:spLocks noChangeArrowheads="1"/>
          </p:cNvSpPr>
          <p:nvPr/>
        </p:nvSpPr>
        <p:spPr bwMode="auto">
          <a:xfrm>
            <a:off x="6411517" y="1771244"/>
            <a:ext cx="1076808" cy="3924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lv-LV" altLang="en-US" sz="975" dirty="0">
                <a:latin typeface="Calibri Light" pitchFamily="34" charset="0"/>
              </a:rPr>
              <a:t>Elektroenerģijas </a:t>
            </a:r>
            <a:r>
              <a:rPr sz="975" dirty="0"/>
              <a:t/>
            </a:r>
            <a:br>
              <a:rPr sz="975" dirty="0"/>
            </a:br>
            <a:r>
              <a:rPr lang="lv-LV" altLang="en-US" sz="975" dirty="0">
                <a:latin typeface="Calibri Light" pitchFamily="34" charset="0"/>
              </a:rPr>
              <a:t>patēriņš</a:t>
            </a:r>
          </a:p>
        </p:txBody>
      </p:sp>
    </p:spTree>
    <p:extLst>
      <p:ext uri="{BB962C8B-B14F-4D97-AF65-F5344CB8AC3E}">
        <p14:creationId xmlns:p14="http://schemas.microsoft.com/office/powerpoint/2010/main" xmlns="" val="9323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14"/>
          <p:cNvSpPr>
            <a:spLocks noGrp="1"/>
          </p:cNvSpPr>
          <p:nvPr>
            <p:ph type="sldNum" sz="quarter" idx="10"/>
          </p:nvPr>
        </p:nvSpPr>
        <p:spPr bwMode="auto">
          <a:xfrm>
            <a:off x="6400800" y="4995862"/>
            <a:ext cx="1600200" cy="1476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en-US" dirty="0" smtClean="0">
                <a:solidFill>
                  <a:srgbClr val="009A46"/>
                </a:solidFill>
                <a:latin typeface="Calibri Light" panose="020F0302020204030204" pitchFamily="34" charset="0"/>
              </a:rPr>
              <a:t>Slaids Nr. </a:t>
            </a:r>
            <a:fld id="{565405C7-E699-43A2-857F-F74B3E989D63}" type="slidenum">
              <a:rPr lang="de-DE" altLang="en-US" smtClean="0">
                <a:solidFill>
                  <a:srgbClr val="009A46"/>
                </a:solidFill>
                <a:latin typeface="Calibri Light" panose="020F03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lv-LV" altLang="en-US" dirty="0" smtClean="0">
              <a:solidFill>
                <a:srgbClr val="009A46"/>
              </a:solidFill>
              <a:latin typeface="Calibri Light" panose="020F0302020204030204" pitchFamily="34" charset="0"/>
            </a:endParaRPr>
          </a:p>
        </p:txBody>
      </p:sp>
      <p:sp>
        <p:nvSpPr>
          <p:cNvPr id="29699" name="Titel 28"/>
          <p:cNvSpPr>
            <a:spLocks noGrp="1"/>
          </p:cNvSpPr>
          <p:nvPr>
            <p:ph type="title"/>
          </p:nvPr>
        </p:nvSpPr>
        <p:spPr>
          <a:xfrm>
            <a:off x="644129" y="50168"/>
            <a:ext cx="6172200" cy="750094"/>
          </a:xfrm>
        </p:spPr>
        <p:txBody>
          <a:bodyPr/>
          <a:lstStyle/>
          <a:p>
            <a:pPr eaLnBrk="1" hangingPunct="1"/>
            <a:r>
              <a:rPr lang="lv-LV" altLang="en-US" dirty="0" smtClean="0"/>
              <a:t>EEL projekti sabiedriskajās ēkās (piemēri)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5485" y="482365"/>
            <a:ext cx="6750844" cy="3169444"/>
          </a:xfrm>
        </p:spPr>
        <p:txBody>
          <a:bodyPr>
            <a:normAutofit fontScale="25000" lnSpcReduction="20000"/>
          </a:bodyPr>
          <a:lstStyle>
            <a:lvl1pPr marL="360000" indent="-360000" defTabSz="360000">
              <a:spcBef>
                <a:spcPts val="0"/>
              </a:spcBef>
              <a:buClr>
                <a:srgbClr val="009A46"/>
              </a:buClr>
              <a:defRPr sz="2400"/>
            </a:lvl1pPr>
            <a:lvl2pPr marL="720000" indent="-360000" defTabSz="360000">
              <a:spcBef>
                <a:spcPts val="300"/>
              </a:spcBef>
              <a:buClr>
                <a:srgbClr val="009A46"/>
              </a:buClr>
              <a:defRPr sz="2000"/>
            </a:lvl2pPr>
            <a:lvl3pPr marL="1080000" indent="-360000" defTabSz="360000">
              <a:spcBef>
                <a:spcPts val="300"/>
              </a:spcBef>
              <a:buClr>
                <a:srgbClr val="009A46"/>
              </a:buClr>
              <a:defRPr sz="1800"/>
            </a:lvl3pPr>
            <a:lvl4pPr marL="1260000" indent="-180000" defTabSz="360000">
              <a:spcBef>
                <a:spcPts val="300"/>
              </a:spcBef>
              <a:buClr>
                <a:srgbClr val="009A46"/>
              </a:buClr>
              <a:defRPr sz="1600"/>
            </a:lvl4pPr>
            <a:lvl5pPr marL="1440000" indent="-180000" defTabSz="360000">
              <a:spcBef>
                <a:spcPts val="300"/>
              </a:spcBef>
              <a:buClr>
                <a:srgbClr val="009A46"/>
              </a:buClr>
              <a:defRPr sz="1400"/>
            </a:lvl5pPr>
          </a:lstStyle>
          <a:p>
            <a:pPr marL="0" indent="0">
              <a:buNone/>
              <a:defRPr/>
            </a:pPr>
            <a:r>
              <a:rPr lang="lv-LV" sz="6400" b="1" u="sng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Energoapgādes modernizācija Hohenheimas Universitātē</a:t>
            </a:r>
          </a:p>
          <a:p>
            <a:pPr lvl="1">
              <a:defRPr/>
            </a:pPr>
            <a:endParaRPr lang="lv-LV" sz="6400" dirty="0" smtClean="0">
              <a:latin typeface="Calibri Light" panose="020F0302020204030204" pitchFamily="34" charset="0"/>
            </a:endParaRPr>
          </a:p>
          <a:p>
            <a:pPr lvl="1">
              <a:defRPr/>
            </a:pPr>
            <a:r>
              <a:rPr lang="lv-LV" sz="6400" dirty="0" smtClean="0">
                <a:latin typeface="Calibri Light" panose="020F0302020204030204" pitchFamily="34" charset="0"/>
              </a:rPr>
              <a:t>Pasākumi:</a:t>
            </a:r>
          </a:p>
          <a:p>
            <a:pPr lvl="2">
              <a:defRPr/>
            </a:pPr>
            <a:r>
              <a:rPr lang="lv-LV" sz="6400" dirty="0" smtClean="0">
                <a:latin typeface="Calibri Light" panose="020F0302020204030204" pitchFamily="34" charset="0"/>
              </a:rPr>
              <a:t>Kombinētās siltuma un enerģijas koģenerācijas stacijas izbūve</a:t>
            </a:r>
          </a:p>
          <a:p>
            <a:pPr lvl="2">
              <a:defRPr/>
            </a:pPr>
            <a:r>
              <a:rPr lang="lv-LV" sz="6400" dirty="0" smtClean="0">
                <a:latin typeface="Calibri Light" panose="020F0302020204030204" pitchFamily="34" charset="0"/>
              </a:rPr>
              <a:t>Dzesēšanas un gaisa kondicionēšanas sistēmas atjaunošana datorcentrā</a:t>
            </a:r>
          </a:p>
          <a:p>
            <a:pPr lvl="2">
              <a:defRPr/>
            </a:pPr>
            <a:r>
              <a:rPr lang="lv-LV" sz="6400" dirty="0" smtClean="0">
                <a:latin typeface="Calibri Light" panose="020F0302020204030204" pitchFamily="34" charset="0"/>
              </a:rPr>
              <a:t>Apkures tehnoloģiju nomaiņa semināru telpās</a:t>
            </a:r>
          </a:p>
          <a:p>
            <a:pPr lvl="2">
              <a:defRPr/>
            </a:pPr>
            <a:r>
              <a:rPr lang="lv-LV" sz="6400" dirty="0" smtClean="0">
                <a:latin typeface="Calibri Light" panose="020F0302020204030204" pitchFamily="34" charset="0"/>
              </a:rPr>
              <a:t>Jaunas dzesēšanas sistēmas uzstādīšana biotehnoloģijas centrā</a:t>
            </a:r>
          </a:p>
          <a:p>
            <a:pPr lvl="1">
              <a:defRPr/>
            </a:pPr>
            <a:endParaRPr lang="lv-LV" sz="6400" dirty="0" smtClean="0">
              <a:latin typeface="Calibri Light" panose="020F0302020204030204" pitchFamily="34" charset="0"/>
            </a:endParaRPr>
          </a:p>
          <a:p>
            <a:pPr lvl="1">
              <a:defRPr/>
            </a:pPr>
            <a:r>
              <a:rPr lang="lv-LV" sz="6400" dirty="0" smtClean="0">
                <a:latin typeface="Calibri Light" panose="020F0302020204030204" pitchFamily="34" charset="0"/>
              </a:rPr>
              <a:t>Fakti:</a:t>
            </a:r>
          </a:p>
          <a:p>
            <a:pPr lvl="2">
              <a:defRPr/>
            </a:pPr>
            <a:r>
              <a:rPr lang="lv-LV" sz="6400" dirty="0" smtClean="0">
                <a:latin typeface="Calibri Light" panose="020F0302020204030204" pitchFamily="34" charset="0"/>
              </a:rPr>
              <a:t>Siltumenerģijas pieprasījums pirms: 47,674 MWh</a:t>
            </a:r>
          </a:p>
          <a:p>
            <a:pPr lvl="2">
              <a:defRPr/>
            </a:pPr>
            <a:r>
              <a:rPr lang="lv-LV" sz="6400" dirty="0" smtClean="0">
                <a:latin typeface="Calibri Light" panose="020F0302020204030204" pitchFamily="34" charset="0"/>
              </a:rPr>
              <a:t>Elektroenerģijas pieprasījums pirms: 18,708 MWh</a:t>
            </a:r>
          </a:p>
          <a:p>
            <a:pPr lvl="2">
              <a:defRPr/>
            </a:pPr>
            <a:r>
              <a:rPr lang="lv-LV" sz="6400" dirty="0" smtClean="0">
                <a:latin typeface="Calibri Light" panose="020F0302020204030204" pitchFamily="34" charset="0"/>
              </a:rPr>
              <a:t>Bāzes scenārija enerģijas izmaksas: EUR 3,9 miljoni gadā</a:t>
            </a:r>
          </a:p>
          <a:p>
            <a:pPr lvl="2">
              <a:defRPr/>
            </a:pPr>
            <a:r>
              <a:rPr lang="lv-LV" sz="6400" dirty="0" smtClean="0">
                <a:latin typeface="Calibri Light" panose="020F0302020204030204" pitchFamily="34" charset="0"/>
              </a:rPr>
              <a:t>Garantētais ietaupījums: par  EUR 960 000 (t.i., ~ 25%) gadā mazākas enerģijas izmaksas</a:t>
            </a:r>
          </a:p>
          <a:p>
            <a:pPr lvl="2">
              <a:defRPr/>
            </a:pPr>
            <a:r>
              <a:rPr lang="lv-LV" sz="6400" dirty="0" smtClean="0">
                <a:latin typeface="Calibri Light" panose="020F0302020204030204" pitchFamily="34" charset="0"/>
              </a:rPr>
              <a:t>Līguma termiņš: 6,5 gadi</a:t>
            </a:r>
          </a:p>
          <a:p>
            <a:pPr lvl="2">
              <a:defRPr/>
            </a:pPr>
            <a:r>
              <a:rPr lang="lv-LV" sz="6400" dirty="0">
                <a:latin typeface="Calibri Light" panose="020F0302020204030204" pitchFamily="34" charset="0"/>
              </a:rPr>
              <a:t>I</a:t>
            </a:r>
            <a:r>
              <a:rPr lang="lv-LV" sz="6400" dirty="0" smtClean="0">
                <a:latin typeface="Calibri Light" panose="020F0302020204030204" pitchFamily="34" charset="0"/>
              </a:rPr>
              <a:t>nvestīcijas: EUR 4,4 miljoni</a:t>
            </a:r>
          </a:p>
          <a:p>
            <a:pPr lvl="2">
              <a:defRPr/>
            </a:pPr>
            <a:r>
              <a:rPr lang="lv-LV" sz="6400" dirty="0" smtClean="0">
                <a:latin typeface="Calibri Light" panose="020F0302020204030204" pitchFamily="34" charset="0"/>
              </a:rPr>
              <a:t>Līguma likme: EUR 960 000 gadā</a:t>
            </a:r>
          </a:p>
          <a:p>
            <a:pPr lvl="2">
              <a:defRPr/>
            </a:pPr>
            <a:r>
              <a:rPr lang="lv-LV" sz="6400" dirty="0" smtClean="0">
                <a:latin typeface="Calibri Light" panose="020F0302020204030204" pitchFamily="34" charset="0"/>
              </a:rPr>
              <a:t>CO</a:t>
            </a:r>
            <a:r>
              <a:rPr lang="lv-LV" sz="6400" baseline="-25000" dirty="0" smtClean="0">
                <a:latin typeface="Calibri Light" panose="020F0302020204030204" pitchFamily="34" charset="0"/>
              </a:rPr>
              <a:t>2</a:t>
            </a:r>
            <a:r>
              <a:rPr lang="lv-LV" sz="6400" dirty="0" smtClean="0">
                <a:latin typeface="Calibri Light" panose="020F0302020204030204" pitchFamily="34" charset="0"/>
              </a:rPr>
              <a:t> emisijas samazinājums: 6140 tonnas/gadā </a:t>
            </a:r>
          </a:p>
          <a:p>
            <a:pPr marL="270000" lvl="1" indent="0">
              <a:buNone/>
              <a:defRPr/>
            </a:pPr>
            <a:endParaRPr lang="lv-LV" sz="750" dirty="0">
              <a:latin typeface="Calibri Light" panose="020F0302020204030204" pitchFamily="34" charset="0"/>
            </a:endParaRPr>
          </a:p>
          <a:p>
            <a:pPr marL="270000" lvl="1" indent="0">
              <a:buNone/>
              <a:defRPr/>
            </a:pPr>
            <a:r>
              <a:rPr lang="en-US" sz="750" dirty="0">
                <a:latin typeface="Calibri Light" panose="020F0302020204030204" pitchFamily="34" charset="0"/>
              </a:rPr>
              <a:t>	</a:t>
            </a:r>
            <a:r>
              <a:rPr lang="lv-LV" sz="750" dirty="0">
                <a:latin typeface="Calibri Light" panose="020F0302020204030204" pitchFamily="34" charset="0"/>
              </a:rPr>
              <a:t>Informācijas avots: KEA </a:t>
            </a:r>
          </a:p>
        </p:txBody>
      </p:sp>
      <p:pic>
        <p:nvPicPr>
          <p:cNvPr id="29701" name="Picture 2" descr="https://www.uni-hohenheim.de/typo3temp/pics/54e3752ac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6365" y="1804826"/>
            <a:ext cx="2737635" cy="1846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7346" y="209116"/>
            <a:ext cx="137517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030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14"/>
          <p:cNvSpPr>
            <a:spLocks noGrp="1"/>
          </p:cNvSpPr>
          <p:nvPr>
            <p:ph type="sldNum" sz="quarter" idx="10"/>
          </p:nvPr>
        </p:nvSpPr>
        <p:spPr bwMode="auto">
          <a:xfrm>
            <a:off x="6400800" y="4995862"/>
            <a:ext cx="1600200" cy="1476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en-US" dirty="0" smtClean="0">
                <a:solidFill>
                  <a:srgbClr val="009A46"/>
                </a:solidFill>
                <a:latin typeface="Calibri Light" panose="020F0302020204030204" pitchFamily="34" charset="0"/>
              </a:rPr>
              <a:t>Slaids Nr. </a:t>
            </a:r>
            <a:fld id="{A4013647-785E-445C-B01D-82DB625526DA}" type="slidenum">
              <a:rPr lang="de-DE" altLang="en-US" smtClean="0">
                <a:solidFill>
                  <a:srgbClr val="009A46"/>
                </a:solidFill>
                <a:latin typeface="Calibri Light" panose="020F03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lv-LV" altLang="en-US" dirty="0" smtClean="0">
              <a:solidFill>
                <a:srgbClr val="009A46"/>
              </a:solidFill>
              <a:latin typeface="Calibri Light" panose="020F0302020204030204" pitchFamily="34" charset="0"/>
            </a:endParaRPr>
          </a:p>
        </p:txBody>
      </p:sp>
      <p:sp>
        <p:nvSpPr>
          <p:cNvPr id="27651" name="Titel 28"/>
          <p:cNvSpPr>
            <a:spLocks noGrp="1"/>
          </p:cNvSpPr>
          <p:nvPr>
            <p:ph type="title"/>
          </p:nvPr>
        </p:nvSpPr>
        <p:spPr>
          <a:xfrm>
            <a:off x="1223963" y="-14287"/>
            <a:ext cx="6172200" cy="750094"/>
          </a:xfrm>
        </p:spPr>
        <p:txBody>
          <a:bodyPr/>
          <a:lstStyle/>
          <a:p>
            <a:pPr eaLnBrk="1" hangingPunct="1"/>
            <a:r>
              <a:rPr lang="lv-LV" altLang="en-US" smtClean="0">
                <a:latin typeface="Calibri Light" pitchFamily="34" charset="0"/>
              </a:rPr>
              <a:t>EEL projekti sabiedriskajās ēkās (piemēri)</a:t>
            </a:r>
          </a:p>
        </p:txBody>
      </p:sp>
      <p:sp>
        <p:nvSpPr>
          <p:cNvPr id="27652" name="Inhaltsplatzhalter 2"/>
          <p:cNvSpPr>
            <a:spLocks noGrp="1"/>
          </p:cNvSpPr>
          <p:nvPr>
            <p:ph idx="1"/>
          </p:nvPr>
        </p:nvSpPr>
        <p:spPr>
          <a:xfrm>
            <a:off x="159597" y="360760"/>
            <a:ext cx="6750844" cy="4782740"/>
          </a:xfrm>
        </p:spPr>
        <p:txBody>
          <a:bodyPr>
            <a:noAutofit/>
          </a:bodyPr>
          <a:lstStyle/>
          <a:p>
            <a:pPr marL="0" indent="0" defTabSz="269081">
              <a:spcBef>
                <a:spcPct val="0"/>
              </a:spcBef>
              <a:buNone/>
            </a:pPr>
            <a:r>
              <a:rPr lang="lv-LV" altLang="en-US" sz="1600" u="sng" dirty="0" err="1" smtClean="0">
                <a:solidFill>
                  <a:srgbClr val="008000"/>
                </a:solidFill>
                <a:latin typeface="Calibri Light" pitchFamily="34" charset="0"/>
              </a:rPr>
              <a:t>Hanzehal</a:t>
            </a:r>
            <a:r>
              <a:rPr lang="lv-LV" altLang="en-US" sz="1600" u="sng" dirty="0" smtClean="0">
                <a:solidFill>
                  <a:srgbClr val="008000"/>
                </a:solidFill>
                <a:latin typeface="Calibri Light" pitchFamily="34" charset="0"/>
              </a:rPr>
              <a:t> </a:t>
            </a:r>
            <a:r>
              <a:rPr lang="lv-LV" altLang="en-US" sz="1600" u="sng" dirty="0" err="1" smtClean="0">
                <a:solidFill>
                  <a:srgbClr val="008000"/>
                </a:solidFill>
                <a:latin typeface="Calibri Light" pitchFamily="34" charset="0"/>
              </a:rPr>
              <a:t>Zutphen</a:t>
            </a:r>
            <a:r>
              <a:rPr lang="lv-LV" altLang="en-US" sz="1600" u="sng" dirty="0" smtClean="0">
                <a:solidFill>
                  <a:srgbClr val="008000"/>
                </a:solidFill>
                <a:latin typeface="Calibri Light" pitchFamily="34" charset="0"/>
              </a:rPr>
              <a:t> (Nīderlande)</a:t>
            </a:r>
          </a:p>
          <a:p>
            <a:pPr marL="539354" lvl="1" indent="-269081" defTabSz="269081"/>
            <a:r>
              <a:rPr lang="lv-LV" altLang="en-US" sz="1600" dirty="0" smtClean="0">
                <a:latin typeface="Calibri Light" pitchFamily="34" charset="0"/>
              </a:rPr>
              <a:t>Lielu sporta un publisko pasākumu norises ēkas - ap 3700 m</a:t>
            </a:r>
            <a:r>
              <a:rPr lang="lv-LV" altLang="en-US" sz="1600" baseline="30000" dirty="0" smtClean="0">
                <a:latin typeface="Calibri Light" pitchFamily="34" charset="0"/>
              </a:rPr>
              <a:t>2</a:t>
            </a:r>
          </a:p>
          <a:p>
            <a:pPr marL="539354" lvl="1" indent="-269081" defTabSz="269081"/>
            <a:r>
              <a:rPr lang="lv-LV" altLang="en-US" sz="1600" dirty="0" smtClean="0">
                <a:latin typeface="Calibri Light" pitchFamily="34" charset="0"/>
              </a:rPr>
              <a:t>Pasākumi:</a:t>
            </a:r>
          </a:p>
          <a:p>
            <a:pPr marL="809625" lvl="2" indent="-269081" defTabSz="269081"/>
            <a:r>
              <a:rPr lang="lv-LV" altLang="en-US" sz="1600" dirty="0" smtClean="0">
                <a:latin typeface="Calibri Light" pitchFamily="34" charset="0"/>
              </a:rPr>
              <a:t>Jumta seguma remonts un siltināšana</a:t>
            </a:r>
          </a:p>
          <a:p>
            <a:pPr marL="809625" lvl="2" indent="-269081" defTabSz="269081"/>
            <a:r>
              <a:rPr lang="lv-LV" altLang="en-US" sz="1600" dirty="0" smtClean="0">
                <a:latin typeface="Calibri Light" pitchFamily="34" charset="0"/>
              </a:rPr>
              <a:t>Sienu siltināšana</a:t>
            </a:r>
          </a:p>
          <a:p>
            <a:pPr marL="809625" lvl="2" indent="-269081" defTabSz="269081"/>
            <a:r>
              <a:rPr lang="lv-LV" altLang="en-US" sz="1600" dirty="0" smtClean="0">
                <a:latin typeface="Calibri Light" pitchFamily="34" charset="0"/>
              </a:rPr>
              <a:t>Solārie paneļi</a:t>
            </a:r>
          </a:p>
          <a:p>
            <a:pPr marL="809625" lvl="2" indent="-269081" defTabSz="269081"/>
            <a:r>
              <a:rPr lang="lv-LV" altLang="en-US" sz="1600" dirty="0" smtClean="0">
                <a:latin typeface="Calibri Light" pitchFamily="34" charset="0"/>
              </a:rPr>
              <a:t>Sensora apgaismojums</a:t>
            </a:r>
          </a:p>
          <a:p>
            <a:pPr marL="809625" lvl="2" indent="-269081" defTabSz="269081"/>
            <a:r>
              <a:rPr lang="lv-LV" altLang="en-US" sz="1600" dirty="0" smtClean="0">
                <a:latin typeface="Calibri Light" pitchFamily="34" charset="0"/>
              </a:rPr>
              <a:t>Solārā ūdens sildīšana</a:t>
            </a:r>
          </a:p>
          <a:p>
            <a:pPr marL="809625" lvl="2" indent="-269081" defTabSz="269081"/>
            <a:r>
              <a:rPr lang="lv-LV" altLang="en-US" sz="1600" dirty="0" smtClean="0">
                <a:latin typeface="Calibri Light" pitchFamily="34" charset="0"/>
              </a:rPr>
              <a:t>Ēku pārvaldības sistēmas</a:t>
            </a:r>
          </a:p>
          <a:p>
            <a:pPr marL="539354" lvl="1" indent="-269081" defTabSz="269081"/>
            <a:r>
              <a:rPr lang="lv-LV" altLang="en-US" sz="1600" dirty="0" smtClean="0">
                <a:latin typeface="Calibri Light" pitchFamily="34" charset="0"/>
              </a:rPr>
              <a:t>Fakti:</a:t>
            </a:r>
          </a:p>
          <a:p>
            <a:pPr marL="809625" lvl="2" indent="-269081" defTabSz="269081"/>
            <a:r>
              <a:rPr lang="lv-LV" altLang="en-US" sz="1600" dirty="0" smtClean="0">
                <a:latin typeface="Calibri Light" pitchFamily="34" charset="0"/>
              </a:rPr>
              <a:t>Līguma termiņš: 11 gadi</a:t>
            </a:r>
          </a:p>
          <a:p>
            <a:pPr marL="809625" lvl="2" indent="-269081" defTabSz="269081"/>
            <a:r>
              <a:rPr lang="lv-LV" altLang="en-US" sz="1600" dirty="0" smtClean="0">
                <a:latin typeface="Calibri Light" pitchFamily="34" charset="0"/>
              </a:rPr>
              <a:t>Investīcijas: apm. EUR 500 000, bet tikai EUR 210 000 enerģijas taupīšanas  pasākumos  </a:t>
            </a:r>
          </a:p>
          <a:p>
            <a:pPr marL="809625" lvl="2" indent="-269081" defTabSz="269081"/>
            <a:r>
              <a:rPr lang="lv-LV" altLang="en-US" sz="1600" dirty="0" smtClean="0">
                <a:latin typeface="Calibri Light" pitchFamily="34" charset="0"/>
              </a:rPr>
              <a:t>Sākotnējās enerģijas izmaksas (bāzes scenārijs): EUR 65 000/gadā</a:t>
            </a:r>
          </a:p>
          <a:p>
            <a:pPr marL="809625" lvl="2" indent="-269081" defTabSz="269081"/>
            <a:r>
              <a:rPr lang="lv-LV" altLang="en-US" sz="1600" dirty="0" smtClean="0">
                <a:latin typeface="Calibri Light" pitchFamily="34" charset="0"/>
              </a:rPr>
              <a:t>Garantētais ietaupījums: EUR 16 000/gadā</a:t>
            </a:r>
          </a:p>
          <a:p>
            <a:pPr marL="809625" lvl="2" indent="-269081" defTabSz="269081"/>
            <a:r>
              <a:rPr lang="lv-LV" altLang="en-US" sz="1600" dirty="0" smtClean="0">
                <a:latin typeface="Calibri Light" pitchFamily="34" charset="0"/>
              </a:rPr>
              <a:t>Garantētais ietaupījums: 30% (gāze) un 7% (elektrība)</a:t>
            </a:r>
          </a:p>
          <a:p>
            <a:pPr marL="809625" lvl="2" indent="-269081" defTabSz="269081"/>
            <a:r>
              <a:rPr lang="lv-LV" altLang="en-US" sz="1600" dirty="0" smtClean="0">
                <a:latin typeface="Calibri Light" pitchFamily="34" charset="0"/>
              </a:rPr>
              <a:t>CO</a:t>
            </a:r>
            <a:r>
              <a:rPr lang="lv-LV" altLang="en-US" sz="1600" baseline="-25000" dirty="0" smtClean="0">
                <a:latin typeface="Calibri Light" pitchFamily="34" charset="0"/>
              </a:rPr>
              <a:t>2</a:t>
            </a:r>
            <a:r>
              <a:rPr lang="lv-LV" altLang="en-US" sz="1600" dirty="0" smtClean="0">
                <a:latin typeface="Calibri Light" pitchFamily="34" charset="0"/>
              </a:rPr>
              <a:t> emisijas samazinājums: 40 tonnas/gadā (garantētais)</a:t>
            </a:r>
            <a:r>
              <a:rPr lang="en-US" altLang="en-US" sz="1600" dirty="0" smtClean="0">
                <a:latin typeface="Calibri Light" pitchFamily="34" charset="0"/>
              </a:rPr>
              <a:t>		</a:t>
            </a:r>
            <a:endParaRPr lang="lv-LV" altLang="en-US" sz="1600" dirty="0" smtClean="0">
              <a:latin typeface="Calibri Light" pitchFamily="34" charset="0"/>
            </a:endParaRPr>
          </a:p>
          <a:p>
            <a:pPr marL="540544" lvl="2" indent="0" defTabSz="269081">
              <a:buNone/>
            </a:pPr>
            <a:r>
              <a:rPr lang="lv-LV" altLang="en-US" sz="1600" dirty="0">
                <a:latin typeface="Calibri Light" pitchFamily="34" charset="0"/>
              </a:rPr>
              <a:t>	</a:t>
            </a:r>
            <a:r>
              <a:rPr lang="lv-LV" altLang="en-US" sz="1600" dirty="0" smtClean="0">
                <a:latin typeface="Calibri Light" pitchFamily="34" charset="0"/>
              </a:rPr>
              <a:t>	</a:t>
            </a:r>
            <a:r>
              <a:rPr lang="lv-LV" altLang="en-US" sz="1050" dirty="0" smtClean="0">
                <a:latin typeface="Calibri Light" pitchFamily="34" charset="0"/>
              </a:rPr>
              <a:t>Informācijas avots</a:t>
            </a:r>
            <a:r>
              <a:rPr lang="lv-LV" altLang="en-US" sz="1050" dirty="0">
                <a:latin typeface="Calibri Light" pitchFamily="34" charset="0"/>
              </a:rPr>
              <a:t>: </a:t>
            </a:r>
            <a:r>
              <a:rPr lang="lv-LV" altLang="en-US" sz="1050" dirty="0" err="1">
                <a:latin typeface="Calibri Light" pitchFamily="34" charset="0"/>
              </a:rPr>
              <a:t>Transparense</a:t>
            </a:r>
            <a:r>
              <a:rPr lang="lv-LV" altLang="en-US" sz="1050" dirty="0">
                <a:latin typeface="Calibri Light" pitchFamily="34" charset="0"/>
              </a:rPr>
              <a:t> </a:t>
            </a:r>
          </a:p>
        </p:txBody>
      </p:sp>
      <p:pic>
        <p:nvPicPr>
          <p:cNvPr id="27653" name="Picture 2" descr="https://www.zutphen.nl/Inwoners/Wonen_en_verhuizen/Vluchtelingenopvang/Crisisopvang_vluchtelingen_vanaf_28_december/Weblog_crisisopvang_Hanzehal/Hanzehal.std?disposition=i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6093" y="957729"/>
            <a:ext cx="3218274" cy="2413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8717" y="144661"/>
            <a:ext cx="137517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8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860</TotalTime>
  <Words>523</Words>
  <Application>Microsoft Office PowerPoint</Application>
  <PresentationFormat>On-screen Show (16:9)</PresentationFormat>
  <Paragraphs>146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„Energoaudits kā Energoefektivitātes līguma projekta pamats”</vt:lpstr>
      <vt:lpstr>Potenciālo projektu priekšizpēte</vt:lpstr>
      <vt:lpstr>Pašreizējās situācijas analīze (procedūra)</vt:lpstr>
      <vt:lpstr>Pašreizējās situācijas analīze (procedūra)</vt:lpstr>
      <vt:lpstr>Datu apkopošana un novērtēšana (kontrolsaraksts)</vt:lpstr>
      <vt:lpstr>Energoefektivitātes rādītāju aprēķins (EnPIs):</vt:lpstr>
      <vt:lpstr>Bāzes scenārija aprēķināšana</vt:lpstr>
      <vt:lpstr>EEL projekti sabiedriskajās ēkās (piemēri)</vt:lpstr>
      <vt:lpstr>EEL projekti sabiedriskajās ēkās (piemēri)</vt:lpstr>
      <vt:lpstr>Slide 10</vt:lpstr>
      <vt:lpstr>Paldies par uzmanību!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Konstantins Sedunovs</dc:creator>
  <cp:lastModifiedBy>Evija</cp:lastModifiedBy>
  <cp:revision>50</cp:revision>
  <dcterms:created xsi:type="dcterms:W3CDTF">2014-08-13T11:47:55Z</dcterms:created>
  <dcterms:modified xsi:type="dcterms:W3CDTF">2016-10-14T10:19:31Z</dcterms:modified>
</cp:coreProperties>
</file>