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71" r:id="rId7"/>
    <p:sldId id="263" r:id="rId8"/>
    <p:sldId id="264" r:id="rId9"/>
    <p:sldId id="266" r:id="rId10"/>
    <p:sldId id="272" r:id="rId11"/>
    <p:sldId id="262" r:id="rId12"/>
    <p:sldId id="273" r:id="rId13"/>
    <p:sldId id="274" r:id="rId14"/>
    <p:sldId id="275" r:id="rId15"/>
    <p:sldId id="276" r:id="rId16"/>
    <p:sldId id="277" r:id="rId17"/>
    <p:sldId id="265" r:id="rId18"/>
    <p:sldId id="267" r:id="rId19"/>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51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E51DE2-4420-43F0-8AB9-25255C7ADE53}" type="datetimeFigureOut">
              <a:rPr lang="lv-LV" smtClean="0"/>
              <a:pPr/>
              <a:t>2011.01.17.</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230C3-F84B-41DA-8A78-E4DD44868C7B}" type="slidenum">
              <a:rPr lang="lv-LV" smtClean="0"/>
              <a:pPr/>
              <a:t>‹#›</a:t>
            </a:fld>
            <a:endParaRPr lang="lv-LV"/>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826B4A3D-ADE3-4026-9CD7-3BAE919A672A}" type="slidenum">
              <a:rPr lang="de-DE"/>
              <a:pPr/>
              <a:t>1</a:t>
            </a:fld>
            <a:endParaRPr lang="de-DE"/>
          </a:p>
        </p:txBody>
      </p:sp>
      <p:sp>
        <p:nvSpPr>
          <p:cNvPr id="16387" name="Placeholder 2"/>
          <p:cNvSpPr>
            <a:spLocks noGrp="1" noRot="1" noChangeAspect="1" noChangeArrowheads="1"/>
          </p:cNvSpPr>
          <p:nvPr>
            <p:ph type="sldImg"/>
          </p:nvPr>
        </p:nvSpPr>
        <p:spPr>
          <a:solidFill>
            <a:srgbClr val="FFFFFF"/>
          </a:solidFill>
          <a:ln/>
        </p:spPr>
      </p:sp>
      <p:sp>
        <p:nvSpPr>
          <p:cNvPr id="16388"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lv-LV" dirty="0" smtClean="0">
              <a:latin typeface="Times" pitchFamily="-111" charset="0"/>
              <a:ea typeface="ヒラギノ角ゴ Pro W3" pitchFamily="-11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txBox="1">
            <a:spLocks noGrp="1" noChangeArrowheads="1"/>
          </p:cNvSpPr>
          <p:nvPr/>
        </p:nvSpPr>
        <p:spPr bwMode="auto">
          <a:xfrm>
            <a:off x="3886633" y="8686577"/>
            <a:ext cx="2971367" cy="457423"/>
          </a:xfrm>
          <a:prstGeom prst="rect">
            <a:avLst/>
          </a:prstGeom>
          <a:noFill/>
          <a:ln w="9525">
            <a:noFill/>
            <a:miter lim="800000"/>
            <a:headEnd/>
            <a:tailEnd/>
          </a:ln>
        </p:spPr>
        <p:txBody>
          <a:bodyPr anchor="b"/>
          <a:lstStyle/>
          <a:p>
            <a:pPr algn="r" eaLnBrk="0" hangingPunct="0"/>
            <a:fld id="{65C39BEE-69DE-44B1-ADD9-DE6791AD6DEB}" type="slidenum">
              <a:rPr lang="de-DE" sz="1200" b="0">
                <a:latin typeface="Times" pitchFamily="-111" charset="0"/>
              </a:rPr>
              <a:pPr algn="r" eaLnBrk="0" hangingPunct="0"/>
              <a:t>2</a:t>
            </a:fld>
            <a:endParaRPr lang="de-DE" sz="1200" b="0">
              <a:latin typeface="Times" pitchFamily="-111" charset="0"/>
            </a:endParaRPr>
          </a:p>
        </p:txBody>
      </p:sp>
      <p:sp>
        <p:nvSpPr>
          <p:cNvPr id="18435" name="Placeholder 2"/>
          <p:cNvSpPr>
            <a:spLocks noGrp="1" noRot="1" noChangeAspect="1" noChangeArrowheads="1" noTextEdit="1"/>
          </p:cNvSpPr>
          <p:nvPr>
            <p:ph type="sldImg"/>
          </p:nvPr>
        </p:nvSpPr>
        <p:spPr>
          <a:solidFill>
            <a:srgbClr val="FFFFFF"/>
          </a:solidFill>
          <a:ln/>
        </p:spPr>
      </p:sp>
      <p:sp>
        <p:nvSpPr>
          <p:cNvPr id="18436" name="Placeholder 3"/>
          <p:cNvSpPr>
            <a:spLocks noGrp="1" noChangeArrowheads="1"/>
          </p:cNvSpPr>
          <p:nvPr>
            <p:ph type="body" idx="1"/>
          </p:nvPr>
        </p:nvSpPr>
        <p:spPr>
          <a:noFill/>
          <a:ln>
            <a:solidFill>
              <a:srgbClr val="000000"/>
            </a:solidFill>
          </a:ln>
        </p:spPr>
        <p:txBody>
          <a:bodyPr/>
          <a:lstStyle/>
          <a:p>
            <a:pPr eaLnBrk="1" hangingPunct="1"/>
            <a:endParaRPr lang="lv-LV" smtClean="0">
              <a:latin typeface="Times" pitchFamily="-111" charset="0"/>
              <a:ea typeface="ヒラギノ角ゴ Pro W3" pitchFamily="-111"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886633" y="8686577"/>
            <a:ext cx="2971367" cy="457423"/>
          </a:xfrm>
          <a:prstGeom prst="rect">
            <a:avLst/>
          </a:prstGeom>
          <a:noFill/>
          <a:ln w="9525">
            <a:noFill/>
            <a:miter lim="800000"/>
            <a:headEnd/>
            <a:tailEnd/>
          </a:ln>
        </p:spPr>
        <p:txBody>
          <a:bodyPr anchor="b"/>
          <a:lstStyle/>
          <a:p>
            <a:pPr algn="r" eaLnBrk="0" hangingPunct="0"/>
            <a:fld id="{9904FA9B-4292-4FAC-AFEE-D4D9D683611E}" type="slidenum">
              <a:rPr lang="de-DE" sz="1200" b="0">
                <a:latin typeface="Times" pitchFamily="-111" charset="0"/>
              </a:rPr>
              <a:pPr algn="r" eaLnBrk="0" hangingPunct="0"/>
              <a:t>3</a:t>
            </a:fld>
            <a:endParaRPr lang="de-DE" sz="1200" b="0">
              <a:latin typeface="Times" pitchFamily="-111" charset="0"/>
            </a:endParaRPr>
          </a:p>
        </p:txBody>
      </p:sp>
      <p:sp>
        <p:nvSpPr>
          <p:cNvPr id="20483" name="Placeholder 2"/>
          <p:cNvSpPr>
            <a:spLocks noGrp="1" noRot="1" noChangeAspect="1" noChangeArrowheads="1" noTextEdit="1"/>
          </p:cNvSpPr>
          <p:nvPr>
            <p:ph type="sldImg"/>
          </p:nvPr>
        </p:nvSpPr>
        <p:spPr>
          <a:solidFill>
            <a:srgbClr val="FFFFFF"/>
          </a:solidFill>
          <a:ln/>
        </p:spPr>
      </p:sp>
      <p:sp>
        <p:nvSpPr>
          <p:cNvPr id="20484" name="Placeholder 3"/>
          <p:cNvSpPr>
            <a:spLocks noGrp="1" noChangeArrowheads="1"/>
          </p:cNvSpPr>
          <p:nvPr>
            <p:ph type="body" idx="1"/>
          </p:nvPr>
        </p:nvSpPr>
        <p:spPr>
          <a:noFill/>
          <a:ln>
            <a:solidFill>
              <a:srgbClr val="000000"/>
            </a:solidFill>
          </a:ln>
        </p:spPr>
        <p:txBody>
          <a:bodyPr/>
          <a:lstStyle/>
          <a:p>
            <a:pPr eaLnBrk="1" hangingPunct="1"/>
            <a:endParaRPr lang="lv-LV" smtClean="0">
              <a:latin typeface="Times" pitchFamily="-111" charset="0"/>
              <a:ea typeface="ヒラギノ角ゴ Pro W3" pitchFamily="-11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86633" y="8686577"/>
            <a:ext cx="2971367" cy="457423"/>
          </a:xfrm>
          <a:prstGeom prst="rect">
            <a:avLst/>
          </a:prstGeom>
          <a:noFill/>
          <a:ln w="9525">
            <a:noFill/>
            <a:miter lim="800000"/>
            <a:headEnd/>
            <a:tailEnd/>
          </a:ln>
        </p:spPr>
        <p:txBody>
          <a:bodyPr anchor="b"/>
          <a:lstStyle/>
          <a:p>
            <a:pPr algn="r" eaLnBrk="0" hangingPunct="0"/>
            <a:fld id="{BED56520-9237-42D3-8EF9-14A7922BD5A4}" type="slidenum">
              <a:rPr lang="de-DE" sz="1200" b="0">
                <a:latin typeface="Times" pitchFamily="-111" charset="0"/>
              </a:rPr>
              <a:pPr algn="r" eaLnBrk="0" hangingPunct="0"/>
              <a:t>4</a:t>
            </a:fld>
            <a:endParaRPr lang="de-DE" sz="1200" b="0">
              <a:latin typeface="Times" pitchFamily="-111" charset="0"/>
            </a:endParaRPr>
          </a:p>
        </p:txBody>
      </p:sp>
      <p:sp>
        <p:nvSpPr>
          <p:cNvPr id="22531" name="Placeholder 2"/>
          <p:cNvSpPr>
            <a:spLocks noGrp="1" noRot="1" noChangeAspect="1" noChangeArrowheads="1" noTextEdit="1"/>
          </p:cNvSpPr>
          <p:nvPr>
            <p:ph type="sldImg"/>
          </p:nvPr>
        </p:nvSpPr>
        <p:spPr>
          <a:solidFill>
            <a:srgbClr val="FFFFFF"/>
          </a:solidFill>
          <a:ln/>
        </p:spPr>
      </p:sp>
      <p:sp>
        <p:nvSpPr>
          <p:cNvPr id="22532" name="Placeholder 3"/>
          <p:cNvSpPr>
            <a:spLocks noGrp="1" noChangeArrowheads="1"/>
          </p:cNvSpPr>
          <p:nvPr>
            <p:ph type="body" idx="1"/>
          </p:nvPr>
        </p:nvSpPr>
        <p:spPr>
          <a:noFill/>
          <a:ln>
            <a:solidFill>
              <a:srgbClr val="000000"/>
            </a:solidFill>
          </a:ln>
        </p:spPr>
        <p:txBody>
          <a:bodyPr/>
          <a:lstStyle/>
          <a:p>
            <a:pPr eaLnBrk="1" hangingPunct="1"/>
            <a:endParaRPr lang="lv-LV" smtClean="0">
              <a:latin typeface="Times" pitchFamily="-111" charset="0"/>
              <a:ea typeface="ヒラギノ角ゴ Pro W3" pitchFamily="-111"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86633" y="8686577"/>
            <a:ext cx="2971367" cy="457423"/>
          </a:xfrm>
          <a:prstGeom prst="rect">
            <a:avLst/>
          </a:prstGeom>
          <a:noFill/>
          <a:ln w="9525">
            <a:noFill/>
            <a:miter lim="800000"/>
            <a:headEnd/>
            <a:tailEnd/>
          </a:ln>
        </p:spPr>
        <p:txBody>
          <a:bodyPr anchor="b"/>
          <a:lstStyle/>
          <a:p>
            <a:pPr algn="r" eaLnBrk="0" hangingPunct="0"/>
            <a:fld id="{F890A910-0BFE-477B-B892-AD4E9B7CB80F}" type="slidenum">
              <a:rPr lang="de-DE" sz="1200" b="0">
                <a:latin typeface="Times" pitchFamily="-111" charset="0"/>
              </a:rPr>
              <a:pPr algn="r" eaLnBrk="0" hangingPunct="0"/>
              <a:t>5</a:t>
            </a:fld>
            <a:endParaRPr lang="de-DE" sz="1200" b="0">
              <a:latin typeface="Times" pitchFamily="-111" charset="0"/>
            </a:endParaRPr>
          </a:p>
        </p:txBody>
      </p:sp>
      <p:sp>
        <p:nvSpPr>
          <p:cNvPr id="24579" name="Placeholder 2"/>
          <p:cNvSpPr>
            <a:spLocks noGrp="1" noRot="1" noChangeAspect="1" noChangeArrowheads="1" noTextEdit="1"/>
          </p:cNvSpPr>
          <p:nvPr>
            <p:ph type="sldImg"/>
          </p:nvPr>
        </p:nvSpPr>
        <p:spPr>
          <a:solidFill>
            <a:srgbClr val="FFFFFF"/>
          </a:solidFill>
          <a:ln/>
        </p:spPr>
      </p:sp>
      <p:sp>
        <p:nvSpPr>
          <p:cNvPr id="24580" name="Placeholder 3"/>
          <p:cNvSpPr>
            <a:spLocks noGrp="1" noChangeArrowheads="1"/>
          </p:cNvSpPr>
          <p:nvPr>
            <p:ph type="body" idx="1"/>
          </p:nvPr>
        </p:nvSpPr>
        <p:spPr>
          <a:noFill/>
          <a:ln>
            <a:solidFill>
              <a:srgbClr val="000000"/>
            </a:solidFill>
          </a:ln>
        </p:spPr>
        <p:txBody>
          <a:bodyPr/>
          <a:lstStyle/>
          <a:p>
            <a:pPr eaLnBrk="1" hangingPunct="1"/>
            <a:endParaRPr lang="lv-LV" smtClean="0">
              <a:latin typeface="Times" pitchFamily="-111" charset="0"/>
              <a:ea typeface="ヒラギノ角ゴ Pro W3" pitchFamily="-11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4A5A842F-B4A9-46E6-A918-436C0B8BC39B}" type="datetimeFigureOut">
              <a:rPr lang="lv-LV" smtClean="0"/>
              <a:pPr/>
              <a:t>2011.01.17.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B835E5B1-0329-4BD7-8373-56FD39A3A742}"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10"/>
          </p:nvPr>
        </p:nvSpPr>
        <p:spPr/>
        <p:txBody>
          <a:bodyPr/>
          <a:lstStyle/>
          <a:p>
            <a:r>
              <a:rPr lang="lv-LV" dirty="0" smtClean="0"/>
              <a:t>11-jan-17</a:t>
            </a:r>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B8AD8A29-F813-4AD3-BCFF-9F2C6198CDDA}" type="slidenum">
              <a:rPr lang="lv-LV" smtClean="0"/>
              <a:t>‹#›</a:t>
            </a:fld>
            <a:endParaRPr lang="lv-LV" dirty="0"/>
          </a:p>
        </p:txBody>
      </p:sp>
      <p:sp>
        <p:nvSpPr>
          <p:cNvPr id="7" name="Rectangle 6"/>
          <p:cNvSpPr/>
          <p:nvPr userDrawn="1"/>
        </p:nvSpPr>
        <p:spPr>
          <a:xfrm>
            <a:off x="0" y="0"/>
            <a:ext cx="9144000" cy="14287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cxnSp>
        <p:nvCxnSpPr>
          <p:cNvPr id="9" name="Straight Connector 8"/>
          <p:cNvCxnSpPr/>
          <p:nvPr userDrawn="1"/>
        </p:nvCxnSpPr>
        <p:spPr>
          <a:xfrm>
            <a:off x="71438" y="6357958"/>
            <a:ext cx="9001156" cy="1588"/>
          </a:xfrm>
          <a:prstGeom prst="line">
            <a:avLst/>
          </a:prstGeom>
          <a:ln>
            <a:solidFill>
              <a:srgbClr val="C00000"/>
            </a:solidFill>
          </a:ln>
        </p:spPr>
        <p:style>
          <a:lnRef idx="1">
            <a:schemeClr val="dk1"/>
          </a:lnRef>
          <a:fillRef idx="0">
            <a:schemeClr val="dk1"/>
          </a:fillRef>
          <a:effectRef idx="0">
            <a:schemeClr val="dk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5A842F-B4A9-46E6-A918-436C0B8BC39B}" type="datetimeFigureOut">
              <a:rPr lang="lv-LV" smtClean="0"/>
              <a:pPr/>
              <a:t>2011.01.17.</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5E5B1-0329-4BD7-8373-56FD39A3A742}"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png"/><Relationship Id="rId3" Type="http://schemas.openxmlformats.org/officeDocument/2006/relationships/image" Target="../media/image4.wmf"/><Relationship Id="rId7" Type="http://schemas.openxmlformats.org/officeDocument/2006/relationships/image" Target="../media/image8.png"/><Relationship Id="rId12" Type="http://schemas.openxmlformats.org/officeDocument/2006/relationships/image" Target="../media/image13.wmf"/><Relationship Id="rId2" Type="http://schemas.openxmlformats.org/officeDocument/2006/relationships/image" Target="../media/image3.wmf"/><Relationship Id="rId1" Type="http://schemas.openxmlformats.org/officeDocument/2006/relationships/slideLayout" Target="../slideLayouts/slideLayout2.xml"/><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5" Type="http://schemas.openxmlformats.org/officeDocument/2006/relationships/image" Target="../media/image1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gif"/><Relationship Id="rId1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re.jrc.ec.europa.eu/energyefficiency/ESCO/index.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ctrTitle" idx="4294967295"/>
          </p:nvPr>
        </p:nvSpPr>
        <p:spPr>
          <a:xfrm>
            <a:off x="1600200" y="2357430"/>
            <a:ext cx="6991350" cy="2057400"/>
          </a:xfrm>
        </p:spPr>
        <p:txBody>
          <a:bodyPr>
            <a:normAutofit fontScale="90000"/>
          </a:bodyPr>
          <a:lstStyle/>
          <a:p>
            <a:pPr algn="l" eaLnBrk="1" hangingPunct="1"/>
            <a:r>
              <a:rPr lang="en-US" b="1" dirty="0">
                <a:solidFill>
                  <a:srgbClr val="A4000C"/>
                </a:solidFill>
                <a:ea typeface="ヒラギノ角ゴ Pro W3" pitchFamily="-111" charset="-128"/>
              </a:rPr>
              <a:t>ChangeBest</a:t>
            </a:r>
            <a:r>
              <a:rPr lang="en-US" sz="3200" dirty="0" smtClean="0">
                <a:solidFill>
                  <a:srgbClr val="A4000C"/>
                </a:solidFill>
                <a:ea typeface="ヒラギノ角ゴ Pro W3" pitchFamily="-111" charset="-128"/>
              </a:rPr>
              <a:t/>
            </a:r>
            <a:br>
              <a:rPr lang="en-US" sz="3200" dirty="0" smtClean="0">
                <a:solidFill>
                  <a:srgbClr val="A4000C"/>
                </a:solidFill>
                <a:ea typeface="ヒラギノ角ゴ Pro W3" pitchFamily="-111" charset="-128"/>
              </a:rPr>
            </a:br>
            <a:r>
              <a:rPr lang="en-US" sz="3200" dirty="0" smtClean="0">
                <a:solidFill>
                  <a:srgbClr val="A4000C"/>
                </a:solidFill>
                <a:ea typeface="ヒラギノ角ゴ Pro W3" pitchFamily="-111" charset="-128"/>
              </a:rPr>
              <a:t/>
            </a:r>
            <a:br>
              <a:rPr lang="en-US" sz="3200" dirty="0" smtClean="0">
                <a:solidFill>
                  <a:srgbClr val="A4000C"/>
                </a:solidFill>
                <a:ea typeface="ヒラギノ角ゴ Pro W3" pitchFamily="-111" charset="-128"/>
              </a:rPr>
            </a:br>
            <a:r>
              <a:rPr lang="de-DE" sz="3600" b="0" dirty="0" smtClean="0">
                <a:solidFill>
                  <a:srgbClr val="A4000C"/>
                </a:solidFill>
                <a:ea typeface="ヒラギノ角ゴ Pro W3" pitchFamily="-111" charset="-128"/>
              </a:rPr>
              <a:t>Promoting the development of an energy efficiency service (EES) market </a:t>
            </a:r>
            <a:r>
              <a:rPr lang="de-DE" sz="1600" b="0" dirty="0" smtClean="0">
                <a:solidFill>
                  <a:srgbClr val="A4000C"/>
                </a:solidFill>
                <a:ea typeface="ヒラギノ角ゴ Pro W3" pitchFamily="-111" charset="-128"/>
              </a:rPr>
              <a:t/>
            </a:r>
            <a:br>
              <a:rPr lang="de-DE" sz="1600" b="0" dirty="0" smtClean="0">
                <a:solidFill>
                  <a:srgbClr val="A4000C"/>
                </a:solidFill>
                <a:ea typeface="ヒラギノ角ゴ Pro W3" pitchFamily="-111" charset="-128"/>
              </a:rPr>
            </a:br>
            <a:r>
              <a:rPr lang="de-DE" sz="1600" b="0" dirty="0" smtClean="0">
                <a:solidFill>
                  <a:srgbClr val="A4000C"/>
                </a:solidFill>
                <a:ea typeface="ヒラギノ角ゴ Pro W3" pitchFamily="-111" charset="-128"/>
              </a:rPr>
              <a:t/>
            </a:r>
            <a:br>
              <a:rPr lang="de-DE" sz="1600" b="0" dirty="0" smtClean="0">
                <a:solidFill>
                  <a:srgbClr val="A4000C"/>
                </a:solidFill>
                <a:ea typeface="ヒラギノ角ゴ Pro W3" pitchFamily="-111" charset="-128"/>
              </a:rPr>
            </a:br>
            <a:r>
              <a:rPr lang="de-DE" sz="1800" b="0" dirty="0" smtClean="0">
                <a:solidFill>
                  <a:srgbClr val="A4000C"/>
                </a:solidFill>
                <a:ea typeface="ヒラギノ角ゴ Pro W3" pitchFamily="-111" charset="-128"/>
              </a:rPr>
              <a:t>Good practice examples of changes in energy service business, strategies, and supportive policies and measures in the course of the implementation of Directive 2006/32/EC on Energy End-Use Efficiency and Energy Services</a:t>
            </a:r>
            <a:endParaRPr lang="de-DE" sz="1600" b="0" dirty="0" smtClean="0">
              <a:solidFill>
                <a:srgbClr val="A4000C"/>
              </a:solidFill>
              <a:ea typeface="ヒラギノ角ゴ Pro W3" pitchFamily="-111" charset="-128"/>
            </a:endParaRPr>
          </a:p>
        </p:txBody>
      </p:sp>
      <p:sp>
        <p:nvSpPr>
          <p:cNvPr id="15365" name="Rectangle 15"/>
          <p:cNvSpPr>
            <a:spLocks noChangeArrowheads="1"/>
          </p:cNvSpPr>
          <p:nvPr/>
        </p:nvSpPr>
        <p:spPr bwMode="auto">
          <a:xfrm>
            <a:off x="1600200" y="5334000"/>
            <a:ext cx="4800600" cy="1144588"/>
          </a:xfrm>
          <a:prstGeom prst="rect">
            <a:avLst/>
          </a:prstGeom>
          <a:noFill/>
          <a:ln w="9525">
            <a:noFill/>
            <a:miter lim="800000"/>
            <a:headEnd/>
            <a:tailEnd/>
          </a:ln>
        </p:spPr>
        <p:txBody>
          <a:bodyPr lIns="0" tIns="0" rIns="0" bIns="0" anchor="b"/>
          <a:lstStyle/>
          <a:p>
            <a:pPr eaLnBrk="0" hangingPunct="0"/>
            <a:endParaRPr lang="de-DE" sz="1400" b="0" dirty="0">
              <a:latin typeface="+mj-lt"/>
            </a:endParaRPr>
          </a:p>
          <a:p>
            <a:pPr eaLnBrk="0" hangingPunct="0"/>
            <a:r>
              <a:rPr lang="de-DE" sz="1400" b="0" dirty="0">
                <a:latin typeface="+mj-lt"/>
              </a:rPr>
              <a:t>IEE/08/434/SI2.528383 </a:t>
            </a:r>
          </a:p>
          <a:p>
            <a:pPr eaLnBrk="0" hangingPunct="0"/>
            <a:r>
              <a:rPr lang="de-DE" sz="1400" b="0" dirty="0">
                <a:latin typeface="+mj-lt"/>
              </a:rPr>
              <a:t>Project Duration: 01.06.2009 – 31.05.2012</a:t>
            </a:r>
          </a:p>
          <a:p>
            <a:pPr eaLnBrk="0" hangingPunct="0"/>
            <a:r>
              <a:rPr lang="de-DE" sz="1400" b="0" i="1" dirty="0" smtClean="0">
                <a:latin typeface="+mj-lt"/>
              </a:rPr>
              <a:t>2</a:t>
            </a:r>
            <a:r>
              <a:rPr lang="lv-LV" sz="1400" b="0" i="1" dirty="0" smtClean="0">
                <a:latin typeface="+mj-lt"/>
              </a:rPr>
              <a:t>6</a:t>
            </a:r>
            <a:r>
              <a:rPr lang="de-DE" sz="1400" b="0" i="1" dirty="0" smtClean="0">
                <a:latin typeface="+mj-lt"/>
              </a:rPr>
              <a:t>.</a:t>
            </a:r>
            <a:r>
              <a:rPr lang="lv-LV" sz="1400" b="0" i="1" dirty="0" smtClean="0">
                <a:latin typeface="+mj-lt"/>
              </a:rPr>
              <a:t>01</a:t>
            </a:r>
            <a:r>
              <a:rPr lang="de-DE" sz="1400" b="0" i="1" dirty="0" smtClean="0">
                <a:latin typeface="+mj-lt"/>
              </a:rPr>
              <a:t>.20</a:t>
            </a:r>
            <a:r>
              <a:rPr lang="lv-LV" sz="1400" b="0" i="1" dirty="0" smtClean="0">
                <a:latin typeface="+mj-lt"/>
              </a:rPr>
              <a:t>11</a:t>
            </a:r>
            <a:endParaRPr lang="de-DE" sz="1400" b="0" i="1" dirty="0">
              <a:latin typeface="+mj-lt"/>
            </a:endParaRPr>
          </a:p>
        </p:txBody>
      </p:sp>
      <p:pic>
        <p:nvPicPr>
          <p:cNvPr id="6" name="Picture 12"/>
          <p:cNvPicPr>
            <a:picLocks noChangeAspect="1" noChangeArrowheads="1"/>
          </p:cNvPicPr>
          <p:nvPr/>
        </p:nvPicPr>
        <p:blipFill>
          <a:blip r:embed="rId3"/>
          <a:srcRect/>
          <a:stretch>
            <a:fillRect/>
          </a:stretch>
        </p:blipFill>
        <p:spPr bwMode="auto">
          <a:xfrm>
            <a:off x="-11113" y="0"/>
            <a:ext cx="2562226" cy="1171575"/>
          </a:xfrm>
          <a:prstGeom prst="rect">
            <a:avLst/>
          </a:prstGeom>
          <a:noFill/>
        </p:spPr>
      </p:pic>
      <p:pic>
        <p:nvPicPr>
          <p:cNvPr id="7" name="Picture 16"/>
          <p:cNvPicPr>
            <a:picLocks noChangeAspect="1" noChangeArrowheads="1"/>
          </p:cNvPicPr>
          <p:nvPr/>
        </p:nvPicPr>
        <p:blipFill>
          <a:blip r:embed="rId4"/>
          <a:srcRect/>
          <a:stretch>
            <a:fillRect/>
          </a:stretch>
        </p:blipFill>
        <p:spPr bwMode="auto">
          <a:xfrm>
            <a:off x="-5210" y="1133475"/>
            <a:ext cx="381000" cy="5724525"/>
          </a:xfrm>
          <a:prstGeom prst="rect">
            <a:avLst/>
          </a:prstGeom>
          <a:noFill/>
        </p:spPr>
      </p:pic>
      <p:sp>
        <p:nvSpPr>
          <p:cNvPr id="8" name="TextBox 7"/>
          <p:cNvSpPr txBox="1"/>
          <p:nvPr/>
        </p:nvSpPr>
        <p:spPr>
          <a:xfrm>
            <a:off x="1571604" y="5143512"/>
            <a:ext cx="7215238" cy="369332"/>
          </a:xfrm>
          <a:prstGeom prst="rect">
            <a:avLst/>
          </a:prstGeom>
          <a:noFill/>
        </p:spPr>
        <p:txBody>
          <a:bodyPr wrap="square" rtlCol="0">
            <a:spAutoFit/>
          </a:bodyPr>
          <a:lstStyle/>
          <a:p>
            <a:r>
              <a:rPr lang="lv-LV" b="1" dirty="0" smtClean="0">
                <a:latin typeface="+mj-lt"/>
              </a:rPr>
              <a:t>FIELD TEST – LATVIA</a:t>
            </a:r>
            <a:r>
              <a:rPr lang="lv-LV" b="1" dirty="0" smtClean="0">
                <a:latin typeface="+mj-lt"/>
              </a:rPr>
              <a:t>: </a:t>
            </a:r>
            <a:r>
              <a:rPr lang="lv-LV" b="1" dirty="0" err="1" smtClean="0">
                <a:latin typeface="+mj-lt"/>
                <a:ea typeface="ヒラギノ角ゴ Pro W3" pitchFamily="-111" charset="-128"/>
              </a:rPr>
              <a:t>Save</a:t>
            </a:r>
            <a:r>
              <a:rPr lang="lv-LV" b="1" dirty="0" smtClean="0">
                <a:latin typeface="+mj-lt"/>
                <a:ea typeface="ヒラギノ角ゴ Pro W3" pitchFamily="-111" charset="-128"/>
              </a:rPr>
              <a:t> </a:t>
            </a:r>
            <a:r>
              <a:rPr lang="lv-LV" b="1" dirty="0" err="1" smtClean="0">
                <a:latin typeface="+mj-lt"/>
                <a:ea typeface="ヒラギノ角ゴ Pro W3" pitchFamily="-111" charset="-128"/>
              </a:rPr>
              <a:t>buildings</a:t>
            </a:r>
            <a:r>
              <a:rPr lang="lv-LV" b="1" dirty="0" smtClean="0">
                <a:latin typeface="+mj-lt"/>
                <a:ea typeface="ヒラギノ角ゴ Pro W3" pitchFamily="-111" charset="-128"/>
              </a:rPr>
              <a:t> </a:t>
            </a:r>
            <a:r>
              <a:rPr lang="lv-LV" b="1" dirty="0" err="1" smtClean="0">
                <a:latin typeface="+mj-lt"/>
                <a:ea typeface="ヒラギノ角ゴ Pro W3" pitchFamily="-111" charset="-128"/>
              </a:rPr>
              <a:t>by</a:t>
            </a:r>
            <a:r>
              <a:rPr lang="lv-LV" b="1" dirty="0" smtClean="0">
                <a:latin typeface="+mj-lt"/>
                <a:ea typeface="ヒラギノ角ゴ Pro W3" pitchFamily="-111" charset="-128"/>
              </a:rPr>
              <a:t> </a:t>
            </a:r>
            <a:r>
              <a:rPr lang="lv-LV" b="1" dirty="0" err="1" smtClean="0">
                <a:latin typeface="+mj-lt"/>
                <a:ea typeface="ヒラギノ角ゴ Pro W3" pitchFamily="-111" charset="-128"/>
              </a:rPr>
              <a:t>saving</a:t>
            </a:r>
            <a:r>
              <a:rPr lang="lv-LV" b="1" dirty="0" smtClean="0">
                <a:latin typeface="+mj-lt"/>
                <a:ea typeface="ヒラギノ角ゴ Pro W3" pitchFamily="-111" charset="-128"/>
              </a:rPr>
              <a:t> </a:t>
            </a:r>
            <a:r>
              <a:rPr lang="lv-LV" b="1" dirty="0" err="1" smtClean="0">
                <a:latin typeface="+mj-lt"/>
                <a:ea typeface="ヒラギノ角ゴ Pro W3" pitchFamily="-111" charset="-128"/>
              </a:rPr>
              <a:t>energy</a:t>
            </a:r>
            <a:r>
              <a:rPr lang="lv-LV" b="1" dirty="0" smtClean="0">
                <a:latin typeface="+mj-lt"/>
                <a:ea typeface="ヒラギノ角ゴ Pro W3" pitchFamily="-111" charset="-128"/>
              </a:rPr>
              <a:t>! </a:t>
            </a:r>
            <a:endParaRPr lang="lv-LV" b="1" dirty="0">
              <a:latin typeface="+mj-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cap="small" dirty="0" smtClean="0"/>
              <a:t>The Planning and Renovation Process  </a:t>
            </a:r>
            <a:endParaRPr lang="lv-LV" cap="small" dirty="0"/>
          </a:p>
        </p:txBody>
      </p:sp>
      <p:sp>
        <p:nvSpPr>
          <p:cNvPr id="3" name="Content Placeholder 2"/>
          <p:cNvSpPr>
            <a:spLocks noGrp="1"/>
          </p:cNvSpPr>
          <p:nvPr>
            <p:ph idx="1"/>
          </p:nvPr>
        </p:nvSpPr>
        <p:spPr/>
        <p:txBody>
          <a:bodyPr>
            <a:normAutofit fontScale="92500" lnSpcReduction="20000"/>
          </a:bodyPr>
          <a:lstStyle/>
          <a:p>
            <a:r>
              <a:rPr lang="en-US" dirty="0" smtClean="0">
                <a:latin typeface="+mj-lt"/>
              </a:rPr>
              <a:t>In total the process for one building takes 12-15 months:</a:t>
            </a:r>
            <a:endParaRPr lang="lv-LV" dirty="0" smtClean="0">
              <a:latin typeface="+mj-lt"/>
            </a:endParaRPr>
          </a:p>
          <a:p>
            <a:pPr lvl="1"/>
            <a:r>
              <a:rPr lang="en-US" dirty="0" smtClean="0">
                <a:latin typeface="+mj-lt"/>
              </a:rPr>
              <a:t>Pre-selection of Buildings and Cost-Benefit </a:t>
            </a:r>
            <a:r>
              <a:rPr lang="en-US" dirty="0" smtClean="0">
                <a:latin typeface="+mj-lt"/>
              </a:rPr>
              <a:t>Analysis</a:t>
            </a:r>
            <a:endParaRPr lang="lv-LV" dirty="0" smtClean="0">
              <a:latin typeface="+mj-lt"/>
            </a:endParaRPr>
          </a:p>
          <a:p>
            <a:pPr lvl="1"/>
            <a:r>
              <a:rPr lang="en-US" dirty="0" smtClean="0">
                <a:latin typeface="+mj-lt"/>
              </a:rPr>
              <a:t>Resident </a:t>
            </a:r>
            <a:r>
              <a:rPr lang="en-US" dirty="0" smtClean="0">
                <a:latin typeface="+mj-lt"/>
              </a:rPr>
              <a:t>Principal Approval of </a:t>
            </a:r>
            <a:r>
              <a:rPr lang="en-US" dirty="0" smtClean="0">
                <a:latin typeface="+mj-lt"/>
              </a:rPr>
              <a:t>EPC</a:t>
            </a:r>
            <a:endParaRPr lang="lv-LV" dirty="0" smtClean="0">
              <a:latin typeface="+mj-lt"/>
            </a:endParaRPr>
          </a:p>
          <a:p>
            <a:pPr lvl="1"/>
            <a:r>
              <a:rPr lang="en-US" dirty="0" smtClean="0">
                <a:latin typeface="+mj-lt"/>
              </a:rPr>
              <a:t>Energy </a:t>
            </a:r>
            <a:r>
              <a:rPr lang="en-US" dirty="0" smtClean="0">
                <a:latin typeface="+mj-lt"/>
              </a:rPr>
              <a:t>and Technical </a:t>
            </a:r>
            <a:r>
              <a:rPr lang="en-US" dirty="0" smtClean="0">
                <a:latin typeface="+mj-lt"/>
              </a:rPr>
              <a:t>Audits</a:t>
            </a:r>
            <a:endParaRPr lang="lv-LV" dirty="0" smtClean="0">
              <a:latin typeface="+mj-lt"/>
            </a:endParaRPr>
          </a:p>
          <a:p>
            <a:pPr lvl="1"/>
            <a:r>
              <a:rPr lang="en-US" dirty="0" smtClean="0">
                <a:latin typeface="+mj-lt"/>
              </a:rPr>
              <a:t>Project </a:t>
            </a:r>
            <a:r>
              <a:rPr lang="en-US" dirty="0" smtClean="0">
                <a:latin typeface="+mj-lt"/>
              </a:rPr>
              <a:t>Design and Signing Final </a:t>
            </a:r>
            <a:r>
              <a:rPr lang="en-US" dirty="0" smtClean="0">
                <a:latin typeface="+mj-lt"/>
              </a:rPr>
              <a:t>EPC</a:t>
            </a:r>
            <a:endParaRPr lang="lv-LV" dirty="0" smtClean="0">
              <a:latin typeface="+mj-lt"/>
            </a:endParaRPr>
          </a:p>
          <a:p>
            <a:pPr lvl="1"/>
            <a:r>
              <a:rPr lang="en-US" dirty="0" smtClean="0">
                <a:latin typeface="+mj-lt"/>
              </a:rPr>
              <a:t>Cost </a:t>
            </a:r>
            <a:r>
              <a:rPr lang="en-US" dirty="0" smtClean="0">
                <a:latin typeface="+mj-lt"/>
              </a:rPr>
              <a:t>Estimate and ERDF </a:t>
            </a:r>
            <a:r>
              <a:rPr lang="en-US" dirty="0" smtClean="0">
                <a:latin typeface="+mj-lt"/>
              </a:rPr>
              <a:t>application</a:t>
            </a:r>
            <a:endParaRPr lang="lv-LV" dirty="0" smtClean="0">
              <a:latin typeface="+mj-lt"/>
            </a:endParaRPr>
          </a:p>
          <a:p>
            <a:pPr lvl="1"/>
            <a:r>
              <a:rPr lang="en-US" dirty="0" smtClean="0">
                <a:latin typeface="+mj-lt"/>
              </a:rPr>
              <a:t>Tender procedure</a:t>
            </a:r>
            <a:endParaRPr lang="lv-LV" dirty="0" smtClean="0">
              <a:latin typeface="+mj-lt"/>
            </a:endParaRPr>
          </a:p>
          <a:p>
            <a:pPr lvl="1"/>
            <a:r>
              <a:rPr lang="en-US" dirty="0" smtClean="0">
                <a:latin typeface="+mj-lt"/>
              </a:rPr>
              <a:t>Actual </a:t>
            </a:r>
            <a:r>
              <a:rPr lang="en-US" dirty="0" smtClean="0">
                <a:latin typeface="+mj-lt"/>
              </a:rPr>
              <a:t>construction </a:t>
            </a:r>
            <a:r>
              <a:rPr lang="en-US" dirty="0" smtClean="0">
                <a:latin typeface="+mj-lt"/>
              </a:rPr>
              <a:t>work</a:t>
            </a:r>
            <a:endParaRPr lang="lv-LV" dirty="0" smtClean="0">
              <a:latin typeface="+mj-lt"/>
            </a:endParaRPr>
          </a:p>
          <a:p>
            <a:pPr lvl="1"/>
            <a:r>
              <a:rPr lang="en-US" dirty="0" smtClean="0">
                <a:latin typeface="+mj-lt"/>
              </a:rPr>
              <a:t>Building </a:t>
            </a:r>
            <a:r>
              <a:rPr lang="en-US" dirty="0" smtClean="0">
                <a:latin typeface="+mj-lt"/>
              </a:rPr>
              <a:t>into exploitation and receipt of subsidy		 </a:t>
            </a:r>
            <a:endParaRPr lang="lv-LV" dirty="0" smtClean="0">
              <a:latin typeface="+mj-lt"/>
            </a:endParaRPr>
          </a:p>
          <a:p>
            <a:endParaRPr lang="lv-LV"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a:xfrm>
            <a:off x="-32" y="6000768"/>
            <a:ext cx="9144000" cy="10001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2000"/>
          </a:p>
        </p:txBody>
      </p:sp>
      <p:sp>
        <p:nvSpPr>
          <p:cNvPr id="2" name="Title 1"/>
          <p:cNvSpPr>
            <a:spLocks noGrp="1"/>
          </p:cNvSpPr>
          <p:nvPr>
            <p:ph type="title"/>
          </p:nvPr>
        </p:nvSpPr>
        <p:spPr>
          <a:xfrm>
            <a:off x="457200" y="71414"/>
            <a:ext cx="8229600" cy="1143000"/>
          </a:xfrm>
        </p:spPr>
        <p:txBody>
          <a:bodyPr>
            <a:normAutofit/>
          </a:bodyPr>
          <a:lstStyle/>
          <a:p>
            <a:r>
              <a:rPr lang="en-GB" cap="small" dirty="0" smtClean="0"/>
              <a:t>Renovation with ESCO</a:t>
            </a:r>
            <a:endParaRPr lang="en-GB" cap="small" dirty="0"/>
          </a:p>
        </p:txBody>
      </p:sp>
      <p:pic>
        <p:nvPicPr>
          <p:cNvPr id="5" name="Picture 5" descr="MCj04376850000[1]"/>
          <p:cNvPicPr>
            <a:picLocks noChangeAspect="1" noChangeArrowheads="1"/>
          </p:cNvPicPr>
          <p:nvPr/>
        </p:nvPicPr>
        <p:blipFill>
          <a:blip r:embed="rId2"/>
          <a:srcRect/>
          <a:stretch>
            <a:fillRect/>
          </a:stretch>
        </p:blipFill>
        <p:spPr bwMode="auto">
          <a:xfrm>
            <a:off x="7353334" y="2532385"/>
            <a:ext cx="1033463" cy="1079500"/>
          </a:xfrm>
          <a:prstGeom prst="rect">
            <a:avLst/>
          </a:prstGeom>
          <a:noFill/>
        </p:spPr>
      </p:pic>
      <p:pic>
        <p:nvPicPr>
          <p:cNvPr id="6" name="Picture 6" descr="MCj02790320000[1]"/>
          <p:cNvPicPr>
            <a:picLocks noChangeAspect="1" noChangeArrowheads="1"/>
          </p:cNvPicPr>
          <p:nvPr/>
        </p:nvPicPr>
        <p:blipFill>
          <a:blip r:embed="rId3"/>
          <a:srcRect/>
          <a:stretch>
            <a:fillRect/>
          </a:stretch>
        </p:blipFill>
        <p:spPr bwMode="auto">
          <a:xfrm>
            <a:off x="7205697" y="1536693"/>
            <a:ext cx="892175" cy="820737"/>
          </a:xfrm>
          <a:prstGeom prst="rect">
            <a:avLst/>
          </a:prstGeom>
          <a:noFill/>
        </p:spPr>
      </p:pic>
      <p:pic>
        <p:nvPicPr>
          <p:cNvPr id="7" name="Picture 7" descr="MCj02516550000[1]"/>
          <p:cNvPicPr>
            <a:picLocks noChangeAspect="1" noChangeArrowheads="1"/>
          </p:cNvPicPr>
          <p:nvPr/>
        </p:nvPicPr>
        <p:blipFill>
          <a:blip r:embed="rId4"/>
          <a:srcRect/>
          <a:stretch>
            <a:fillRect/>
          </a:stretch>
        </p:blipFill>
        <p:spPr bwMode="auto">
          <a:xfrm>
            <a:off x="4106897" y="1738635"/>
            <a:ext cx="1182687" cy="1295400"/>
          </a:xfrm>
          <a:prstGeom prst="rect">
            <a:avLst/>
          </a:prstGeom>
          <a:noFill/>
        </p:spPr>
      </p:pic>
      <p:grpSp>
        <p:nvGrpSpPr>
          <p:cNvPr id="8" name="Group 8"/>
          <p:cNvGrpSpPr>
            <a:grpSpLocks/>
          </p:cNvGrpSpPr>
          <p:nvPr/>
        </p:nvGrpSpPr>
        <p:grpSpPr bwMode="auto">
          <a:xfrm>
            <a:off x="4100547" y="5316860"/>
            <a:ext cx="954087" cy="1223962"/>
            <a:chOff x="884" y="2432"/>
            <a:chExt cx="1418" cy="1288"/>
          </a:xfrm>
        </p:grpSpPr>
        <p:pic>
          <p:nvPicPr>
            <p:cNvPr id="9" name="Picture 9" descr="MCj02869750000[1]"/>
            <p:cNvPicPr>
              <a:picLocks noChangeAspect="1" noChangeArrowheads="1"/>
            </p:cNvPicPr>
            <p:nvPr/>
          </p:nvPicPr>
          <p:blipFill>
            <a:blip r:embed="rId5"/>
            <a:srcRect/>
            <a:stretch>
              <a:fillRect/>
            </a:stretch>
          </p:blipFill>
          <p:spPr bwMode="auto">
            <a:xfrm>
              <a:off x="884" y="2432"/>
              <a:ext cx="1418" cy="1288"/>
            </a:xfrm>
            <a:prstGeom prst="rect">
              <a:avLst/>
            </a:prstGeom>
            <a:noFill/>
          </p:spPr>
        </p:pic>
        <p:pic>
          <p:nvPicPr>
            <p:cNvPr id="10" name="Picture 10" descr="MCj04246160000[1]"/>
            <p:cNvPicPr>
              <a:picLocks noChangeAspect="1" noChangeArrowheads="1"/>
            </p:cNvPicPr>
            <p:nvPr/>
          </p:nvPicPr>
          <p:blipFill>
            <a:blip r:embed="rId6"/>
            <a:srcRect/>
            <a:stretch>
              <a:fillRect/>
            </a:stretch>
          </p:blipFill>
          <p:spPr bwMode="auto">
            <a:xfrm>
              <a:off x="978" y="2816"/>
              <a:ext cx="907" cy="784"/>
            </a:xfrm>
            <a:prstGeom prst="rect">
              <a:avLst/>
            </a:prstGeom>
            <a:noFill/>
          </p:spPr>
        </p:pic>
      </p:grpSp>
      <p:grpSp>
        <p:nvGrpSpPr>
          <p:cNvPr id="11" name="Group 11"/>
          <p:cNvGrpSpPr>
            <a:grpSpLocks/>
          </p:cNvGrpSpPr>
          <p:nvPr/>
        </p:nvGrpSpPr>
        <p:grpSpPr bwMode="auto">
          <a:xfrm>
            <a:off x="5630897" y="5315272"/>
            <a:ext cx="1223962" cy="1081088"/>
            <a:chOff x="2472" y="2886"/>
            <a:chExt cx="1183" cy="905"/>
          </a:xfrm>
        </p:grpSpPr>
        <p:pic>
          <p:nvPicPr>
            <p:cNvPr id="12" name="Picture 12" descr="MCj04403800000[1]"/>
            <p:cNvPicPr>
              <a:picLocks noChangeAspect="1" noChangeArrowheads="1"/>
            </p:cNvPicPr>
            <p:nvPr/>
          </p:nvPicPr>
          <p:blipFill>
            <a:blip r:embed="rId7"/>
            <a:srcRect/>
            <a:stretch>
              <a:fillRect/>
            </a:stretch>
          </p:blipFill>
          <p:spPr bwMode="auto">
            <a:xfrm>
              <a:off x="2789" y="2886"/>
              <a:ext cx="866" cy="866"/>
            </a:xfrm>
            <a:prstGeom prst="rect">
              <a:avLst/>
            </a:prstGeom>
            <a:noFill/>
          </p:spPr>
        </p:pic>
        <p:pic>
          <p:nvPicPr>
            <p:cNvPr id="13" name="Picture 13" descr="MCj04241980000[1]"/>
            <p:cNvPicPr>
              <a:picLocks noChangeAspect="1" noChangeArrowheads="1"/>
            </p:cNvPicPr>
            <p:nvPr/>
          </p:nvPicPr>
          <p:blipFill>
            <a:blip r:embed="rId8"/>
            <a:srcRect/>
            <a:stretch>
              <a:fillRect/>
            </a:stretch>
          </p:blipFill>
          <p:spPr bwMode="auto">
            <a:xfrm>
              <a:off x="2472" y="3385"/>
              <a:ext cx="633" cy="406"/>
            </a:xfrm>
            <a:prstGeom prst="rect">
              <a:avLst/>
            </a:prstGeom>
            <a:noFill/>
          </p:spPr>
        </p:pic>
      </p:grpSp>
      <p:pic>
        <p:nvPicPr>
          <p:cNvPr id="14" name="Picture 14" descr="MMj03567820000[1]"/>
          <p:cNvPicPr>
            <a:picLocks noChangeAspect="1" noChangeArrowheads="1" noCrop="1"/>
          </p:cNvPicPr>
          <p:nvPr/>
        </p:nvPicPr>
        <p:blipFill>
          <a:blip r:embed="rId9"/>
          <a:srcRect/>
          <a:stretch>
            <a:fillRect/>
          </a:stretch>
        </p:blipFill>
        <p:spPr bwMode="auto">
          <a:xfrm>
            <a:off x="7361272" y="5388297"/>
            <a:ext cx="1006475" cy="922338"/>
          </a:xfrm>
          <a:prstGeom prst="rect">
            <a:avLst/>
          </a:prstGeom>
          <a:noFill/>
        </p:spPr>
      </p:pic>
      <p:grpSp>
        <p:nvGrpSpPr>
          <p:cNvPr id="15" name="Group 15"/>
          <p:cNvGrpSpPr>
            <a:grpSpLocks/>
          </p:cNvGrpSpPr>
          <p:nvPr/>
        </p:nvGrpSpPr>
        <p:grpSpPr bwMode="auto">
          <a:xfrm>
            <a:off x="2654334" y="5331147"/>
            <a:ext cx="960438" cy="1079500"/>
            <a:chOff x="1066" y="2931"/>
            <a:chExt cx="831" cy="816"/>
          </a:xfrm>
        </p:grpSpPr>
        <p:pic>
          <p:nvPicPr>
            <p:cNvPr id="16" name="Picture 16" descr="MCj01494640000[1]"/>
            <p:cNvPicPr>
              <a:picLocks noChangeAspect="1" noChangeArrowheads="1"/>
            </p:cNvPicPr>
            <p:nvPr/>
          </p:nvPicPr>
          <p:blipFill>
            <a:blip r:embed="rId10"/>
            <a:srcRect/>
            <a:stretch>
              <a:fillRect/>
            </a:stretch>
          </p:blipFill>
          <p:spPr bwMode="auto">
            <a:xfrm>
              <a:off x="1247" y="2931"/>
              <a:ext cx="650" cy="577"/>
            </a:xfrm>
            <a:prstGeom prst="rect">
              <a:avLst/>
            </a:prstGeom>
            <a:noFill/>
          </p:spPr>
        </p:pic>
        <p:pic>
          <p:nvPicPr>
            <p:cNvPr id="17" name="Picture 17" descr="MCPE06460_0000[1]"/>
            <p:cNvPicPr>
              <a:picLocks noChangeAspect="1" noChangeArrowheads="1"/>
            </p:cNvPicPr>
            <p:nvPr/>
          </p:nvPicPr>
          <p:blipFill>
            <a:blip r:embed="rId11"/>
            <a:srcRect/>
            <a:stretch>
              <a:fillRect/>
            </a:stretch>
          </p:blipFill>
          <p:spPr bwMode="auto">
            <a:xfrm>
              <a:off x="1066" y="3067"/>
              <a:ext cx="315" cy="680"/>
            </a:xfrm>
            <a:prstGeom prst="rect">
              <a:avLst/>
            </a:prstGeom>
            <a:noFill/>
          </p:spPr>
        </p:pic>
      </p:grpSp>
      <p:grpSp>
        <p:nvGrpSpPr>
          <p:cNvPr id="18" name="Group 18"/>
          <p:cNvGrpSpPr>
            <a:grpSpLocks/>
          </p:cNvGrpSpPr>
          <p:nvPr/>
        </p:nvGrpSpPr>
        <p:grpSpPr bwMode="auto">
          <a:xfrm>
            <a:off x="1022384" y="5326385"/>
            <a:ext cx="998538" cy="1069975"/>
            <a:chOff x="249" y="2931"/>
            <a:chExt cx="629" cy="674"/>
          </a:xfrm>
        </p:grpSpPr>
        <p:pic>
          <p:nvPicPr>
            <p:cNvPr id="19" name="Picture 19" descr="MCj03201040000[1]"/>
            <p:cNvPicPr>
              <a:picLocks noChangeAspect="1" noChangeArrowheads="1"/>
            </p:cNvPicPr>
            <p:nvPr/>
          </p:nvPicPr>
          <p:blipFill>
            <a:blip r:embed="rId12"/>
            <a:srcRect/>
            <a:stretch>
              <a:fillRect/>
            </a:stretch>
          </p:blipFill>
          <p:spPr bwMode="auto">
            <a:xfrm>
              <a:off x="385" y="2931"/>
              <a:ext cx="493" cy="455"/>
            </a:xfrm>
            <a:prstGeom prst="rect">
              <a:avLst/>
            </a:prstGeom>
            <a:noFill/>
          </p:spPr>
        </p:pic>
        <p:pic>
          <p:nvPicPr>
            <p:cNvPr id="20" name="Picture 20" descr="office_building_12"/>
            <p:cNvPicPr>
              <a:picLocks noChangeAspect="1" noChangeArrowheads="1"/>
            </p:cNvPicPr>
            <p:nvPr/>
          </p:nvPicPr>
          <p:blipFill>
            <a:blip r:embed="rId13"/>
            <a:srcRect/>
            <a:stretch>
              <a:fillRect/>
            </a:stretch>
          </p:blipFill>
          <p:spPr bwMode="auto">
            <a:xfrm>
              <a:off x="249" y="3203"/>
              <a:ext cx="247" cy="402"/>
            </a:xfrm>
            <a:prstGeom prst="rect">
              <a:avLst/>
            </a:prstGeom>
            <a:noFill/>
          </p:spPr>
        </p:pic>
      </p:grpSp>
      <p:sp>
        <p:nvSpPr>
          <p:cNvPr id="21" name="AutoShape 21"/>
          <p:cNvSpPr>
            <a:spLocks noChangeArrowheads="1"/>
          </p:cNvSpPr>
          <p:nvPr/>
        </p:nvSpPr>
        <p:spPr bwMode="auto">
          <a:xfrm>
            <a:off x="2913097" y="2168847"/>
            <a:ext cx="865187" cy="144463"/>
          </a:xfrm>
          <a:prstGeom prst="rightArrow">
            <a:avLst>
              <a:gd name="adj1" fmla="val 50000"/>
              <a:gd name="adj2" fmla="val 149725"/>
            </a:avLst>
          </a:prstGeom>
          <a:solidFill>
            <a:schemeClr val="accent1"/>
          </a:solidFill>
          <a:ln w="9525">
            <a:solidFill>
              <a:srgbClr val="FF0000"/>
            </a:solidFill>
            <a:miter lim="800000"/>
            <a:headEnd/>
            <a:tailEnd/>
          </a:ln>
          <a:effectLst/>
        </p:spPr>
        <p:txBody>
          <a:bodyPr wrap="none" anchor="ctr"/>
          <a:lstStyle/>
          <a:p>
            <a:endParaRPr lang="en-GB" sz="2000"/>
          </a:p>
        </p:txBody>
      </p:sp>
      <p:sp>
        <p:nvSpPr>
          <p:cNvPr id="22" name="AutoShape 22"/>
          <p:cNvSpPr>
            <a:spLocks noChangeArrowheads="1"/>
          </p:cNvSpPr>
          <p:nvPr/>
        </p:nvSpPr>
        <p:spPr bwMode="auto">
          <a:xfrm rot="10800000">
            <a:off x="2841659" y="2529210"/>
            <a:ext cx="865188" cy="144462"/>
          </a:xfrm>
          <a:prstGeom prst="rightArrow">
            <a:avLst>
              <a:gd name="adj1" fmla="val 50000"/>
              <a:gd name="adj2" fmla="val 149726"/>
            </a:avLst>
          </a:prstGeom>
          <a:solidFill>
            <a:schemeClr val="accent1"/>
          </a:solidFill>
          <a:ln w="9525">
            <a:solidFill>
              <a:schemeClr val="tx1"/>
            </a:solidFill>
            <a:miter lim="800000"/>
            <a:headEnd/>
            <a:tailEnd/>
          </a:ln>
          <a:effectLst/>
        </p:spPr>
        <p:txBody>
          <a:bodyPr wrap="none" anchor="ctr"/>
          <a:lstStyle/>
          <a:p>
            <a:endParaRPr lang="en-GB" sz="2000"/>
          </a:p>
        </p:txBody>
      </p:sp>
      <p:sp>
        <p:nvSpPr>
          <p:cNvPr id="23" name="AutoShape 23"/>
          <p:cNvSpPr>
            <a:spLocks noChangeArrowheads="1"/>
          </p:cNvSpPr>
          <p:nvPr/>
        </p:nvSpPr>
        <p:spPr bwMode="auto">
          <a:xfrm>
            <a:off x="5864259" y="2360935"/>
            <a:ext cx="865188" cy="144462"/>
          </a:xfrm>
          <a:prstGeom prst="rightArrow">
            <a:avLst>
              <a:gd name="adj1" fmla="val 50000"/>
              <a:gd name="adj2" fmla="val 149726"/>
            </a:avLst>
          </a:prstGeom>
          <a:solidFill>
            <a:schemeClr val="accent1"/>
          </a:solidFill>
          <a:ln w="9525">
            <a:solidFill>
              <a:schemeClr val="tx1"/>
            </a:solidFill>
            <a:miter lim="800000"/>
            <a:headEnd/>
            <a:tailEnd/>
          </a:ln>
          <a:effectLst/>
        </p:spPr>
        <p:txBody>
          <a:bodyPr wrap="none" anchor="ctr"/>
          <a:lstStyle/>
          <a:p>
            <a:endParaRPr lang="en-GB" sz="2000"/>
          </a:p>
        </p:txBody>
      </p:sp>
      <p:sp>
        <p:nvSpPr>
          <p:cNvPr id="24" name="Line 25"/>
          <p:cNvSpPr>
            <a:spLocks noChangeShapeType="1"/>
          </p:cNvSpPr>
          <p:nvPr/>
        </p:nvSpPr>
        <p:spPr bwMode="auto">
          <a:xfrm>
            <a:off x="1527209" y="4812035"/>
            <a:ext cx="6335713" cy="0"/>
          </a:xfrm>
          <a:prstGeom prst="line">
            <a:avLst/>
          </a:prstGeom>
          <a:noFill/>
          <a:ln w="38100">
            <a:solidFill>
              <a:schemeClr val="accent2"/>
            </a:solidFill>
            <a:round/>
            <a:headEnd/>
            <a:tailEnd/>
          </a:ln>
          <a:effectLst/>
        </p:spPr>
        <p:txBody>
          <a:bodyPr/>
          <a:lstStyle/>
          <a:p>
            <a:endParaRPr lang="en-GB" sz="2000"/>
          </a:p>
        </p:txBody>
      </p:sp>
      <p:sp>
        <p:nvSpPr>
          <p:cNvPr id="25" name="Line 26"/>
          <p:cNvSpPr>
            <a:spLocks noChangeShapeType="1"/>
          </p:cNvSpPr>
          <p:nvPr/>
        </p:nvSpPr>
        <p:spPr bwMode="auto">
          <a:xfrm>
            <a:off x="1527209" y="4812035"/>
            <a:ext cx="0" cy="503237"/>
          </a:xfrm>
          <a:prstGeom prst="line">
            <a:avLst/>
          </a:prstGeom>
          <a:noFill/>
          <a:ln w="38100">
            <a:solidFill>
              <a:schemeClr val="accent2"/>
            </a:solidFill>
            <a:round/>
            <a:headEnd/>
            <a:tailEnd type="triangle" w="med" len="med"/>
          </a:ln>
          <a:effectLst/>
        </p:spPr>
        <p:txBody>
          <a:bodyPr/>
          <a:lstStyle/>
          <a:p>
            <a:endParaRPr lang="en-GB" sz="2000"/>
          </a:p>
        </p:txBody>
      </p:sp>
      <p:sp>
        <p:nvSpPr>
          <p:cNvPr id="26" name="Line 27"/>
          <p:cNvSpPr>
            <a:spLocks noChangeShapeType="1"/>
          </p:cNvSpPr>
          <p:nvPr/>
        </p:nvSpPr>
        <p:spPr bwMode="auto">
          <a:xfrm>
            <a:off x="3111534" y="4812035"/>
            <a:ext cx="0" cy="503237"/>
          </a:xfrm>
          <a:prstGeom prst="line">
            <a:avLst/>
          </a:prstGeom>
          <a:noFill/>
          <a:ln w="38100">
            <a:solidFill>
              <a:schemeClr val="accent2"/>
            </a:solidFill>
            <a:round/>
            <a:headEnd/>
            <a:tailEnd type="triangle" w="med" len="med"/>
          </a:ln>
          <a:effectLst/>
        </p:spPr>
        <p:txBody>
          <a:bodyPr/>
          <a:lstStyle/>
          <a:p>
            <a:endParaRPr lang="en-GB" sz="2000"/>
          </a:p>
        </p:txBody>
      </p:sp>
      <p:sp>
        <p:nvSpPr>
          <p:cNvPr id="27" name="Line 28"/>
          <p:cNvSpPr>
            <a:spLocks noChangeShapeType="1"/>
          </p:cNvSpPr>
          <p:nvPr/>
        </p:nvSpPr>
        <p:spPr bwMode="auto">
          <a:xfrm flipH="1">
            <a:off x="4622834" y="4548510"/>
            <a:ext cx="0" cy="766762"/>
          </a:xfrm>
          <a:prstGeom prst="line">
            <a:avLst/>
          </a:prstGeom>
          <a:noFill/>
          <a:ln w="38100">
            <a:solidFill>
              <a:schemeClr val="accent2"/>
            </a:solidFill>
            <a:round/>
            <a:headEnd/>
            <a:tailEnd type="triangle" w="med" len="med"/>
          </a:ln>
          <a:effectLst/>
        </p:spPr>
        <p:txBody>
          <a:bodyPr/>
          <a:lstStyle/>
          <a:p>
            <a:endParaRPr lang="en-GB" sz="2000"/>
          </a:p>
        </p:txBody>
      </p:sp>
      <p:sp>
        <p:nvSpPr>
          <p:cNvPr id="28" name="Line 29"/>
          <p:cNvSpPr>
            <a:spLocks noChangeShapeType="1"/>
          </p:cNvSpPr>
          <p:nvPr/>
        </p:nvSpPr>
        <p:spPr bwMode="auto">
          <a:xfrm>
            <a:off x="6278597" y="4812035"/>
            <a:ext cx="0" cy="503237"/>
          </a:xfrm>
          <a:prstGeom prst="line">
            <a:avLst/>
          </a:prstGeom>
          <a:noFill/>
          <a:ln w="38100">
            <a:solidFill>
              <a:schemeClr val="accent2"/>
            </a:solidFill>
            <a:round/>
            <a:headEnd/>
            <a:tailEnd type="triangle" w="med" len="med"/>
          </a:ln>
          <a:effectLst/>
        </p:spPr>
        <p:txBody>
          <a:bodyPr/>
          <a:lstStyle/>
          <a:p>
            <a:endParaRPr lang="en-GB" sz="2000"/>
          </a:p>
        </p:txBody>
      </p:sp>
      <p:sp>
        <p:nvSpPr>
          <p:cNvPr id="29" name="Line 30"/>
          <p:cNvSpPr>
            <a:spLocks noChangeShapeType="1"/>
          </p:cNvSpPr>
          <p:nvPr/>
        </p:nvSpPr>
        <p:spPr bwMode="auto">
          <a:xfrm>
            <a:off x="7862922" y="4812035"/>
            <a:ext cx="0" cy="503237"/>
          </a:xfrm>
          <a:prstGeom prst="line">
            <a:avLst/>
          </a:prstGeom>
          <a:noFill/>
          <a:ln w="38100">
            <a:solidFill>
              <a:schemeClr val="accent2"/>
            </a:solidFill>
            <a:round/>
            <a:headEnd/>
            <a:tailEnd type="triangle" w="med" len="med"/>
          </a:ln>
          <a:effectLst/>
        </p:spPr>
        <p:txBody>
          <a:bodyPr/>
          <a:lstStyle/>
          <a:p>
            <a:endParaRPr lang="en-GB" sz="2000"/>
          </a:p>
        </p:txBody>
      </p:sp>
      <p:sp>
        <p:nvSpPr>
          <p:cNvPr id="30" name="Text Box 34"/>
          <p:cNvSpPr txBox="1">
            <a:spLocks noChangeArrowheads="1"/>
          </p:cNvSpPr>
          <p:nvPr/>
        </p:nvSpPr>
        <p:spPr bwMode="auto">
          <a:xfrm>
            <a:off x="428628" y="1500174"/>
            <a:ext cx="793807" cy="307777"/>
          </a:xfrm>
          <a:prstGeom prst="rect">
            <a:avLst/>
          </a:prstGeom>
          <a:noFill/>
          <a:ln w="9525">
            <a:noFill/>
            <a:miter lim="800000"/>
            <a:headEnd/>
            <a:tailEnd/>
          </a:ln>
          <a:effectLst/>
        </p:spPr>
        <p:txBody>
          <a:bodyPr wrap="none">
            <a:spAutoFit/>
          </a:bodyPr>
          <a:lstStyle/>
          <a:p>
            <a:r>
              <a:rPr lang="lv-LV" sz="1400" b="1" dirty="0" err="1" smtClean="0"/>
              <a:t>Building</a:t>
            </a:r>
            <a:endParaRPr lang="en-GB" sz="1400" b="1" dirty="0"/>
          </a:p>
        </p:txBody>
      </p:sp>
      <p:sp>
        <p:nvSpPr>
          <p:cNvPr id="31" name="Text Box 35"/>
          <p:cNvSpPr txBox="1">
            <a:spLocks noChangeArrowheads="1"/>
          </p:cNvSpPr>
          <p:nvPr/>
        </p:nvSpPr>
        <p:spPr bwMode="auto">
          <a:xfrm>
            <a:off x="3500462" y="1428736"/>
            <a:ext cx="2395464" cy="307777"/>
          </a:xfrm>
          <a:prstGeom prst="rect">
            <a:avLst/>
          </a:prstGeom>
          <a:noFill/>
          <a:ln w="9525">
            <a:noFill/>
            <a:miter lim="800000"/>
            <a:headEnd/>
            <a:tailEnd/>
          </a:ln>
          <a:effectLst/>
        </p:spPr>
        <p:txBody>
          <a:bodyPr wrap="none">
            <a:spAutoFit/>
          </a:bodyPr>
          <a:lstStyle/>
          <a:p>
            <a:r>
              <a:rPr lang="lv-LV" sz="1400" b="1" dirty="0" err="1" smtClean="0"/>
              <a:t>House</a:t>
            </a:r>
            <a:r>
              <a:rPr lang="lv-LV" sz="1400" b="1" dirty="0" smtClean="0"/>
              <a:t> </a:t>
            </a:r>
            <a:r>
              <a:rPr lang="lv-LV" sz="1400" b="1" dirty="0" err="1" smtClean="0"/>
              <a:t>management</a:t>
            </a:r>
            <a:r>
              <a:rPr lang="lv-LV" sz="1400" b="1" dirty="0" smtClean="0"/>
              <a:t> </a:t>
            </a:r>
            <a:r>
              <a:rPr lang="lv-LV" sz="1400" b="1" dirty="0" err="1" smtClean="0"/>
              <a:t>company</a:t>
            </a:r>
            <a:endParaRPr lang="en-GB" sz="1400" b="1" dirty="0"/>
          </a:p>
        </p:txBody>
      </p:sp>
      <p:sp>
        <p:nvSpPr>
          <p:cNvPr id="33" name="Text Box 37"/>
          <p:cNvSpPr txBox="1">
            <a:spLocks noChangeArrowheads="1"/>
          </p:cNvSpPr>
          <p:nvPr/>
        </p:nvSpPr>
        <p:spPr bwMode="auto">
          <a:xfrm>
            <a:off x="5918234" y="6467797"/>
            <a:ext cx="1006686" cy="307777"/>
          </a:xfrm>
          <a:prstGeom prst="rect">
            <a:avLst/>
          </a:prstGeom>
          <a:noFill/>
          <a:ln w="9525">
            <a:noFill/>
            <a:miter lim="800000"/>
            <a:headEnd/>
            <a:tailEnd/>
          </a:ln>
          <a:effectLst/>
        </p:spPr>
        <p:txBody>
          <a:bodyPr wrap="none">
            <a:spAutoFit/>
          </a:bodyPr>
          <a:lstStyle/>
          <a:p>
            <a:r>
              <a:rPr lang="en-GB" sz="1400" smtClean="0"/>
              <a:t>Investment</a:t>
            </a:r>
            <a:endParaRPr lang="en-GB" sz="1400"/>
          </a:p>
        </p:txBody>
      </p:sp>
      <p:sp>
        <p:nvSpPr>
          <p:cNvPr id="34" name="Text Box 38"/>
          <p:cNvSpPr txBox="1">
            <a:spLocks noChangeArrowheads="1"/>
          </p:cNvSpPr>
          <p:nvPr/>
        </p:nvSpPr>
        <p:spPr bwMode="auto">
          <a:xfrm>
            <a:off x="4183097" y="6467797"/>
            <a:ext cx="1163717" cy="523220"/>
          </a:xfrm>
          <a:prstGeom prst="rect">
            <a:avLst/>
          </a:prstGeom>
          <a:noFill/>
          <a:ln w="9525">
            <a:noFill/>
            <a:miter lim="800000"/>
            <a:headEnd/>
            <a:tailEnd/>
          </a:ln>
          <a:effectLst/>
        </p:spPr>
        <p:txBody>
          <a:bodyPr wrap="none">
            <a:spAutoFit/>
          </a:bodyPr>
          <a:lstStyle/>
          <a:p>
            <a:pPr algn="ctr"/>
            <a:r>
              <a:rPr lang="en-GB" sz="1400" dirty="0" smtClean="0"/>
              <a:t>Construction </a:t>
            </a:r>
          </a:p>
          <a:p>
            <a:pPr algn="ctr"/>
            <a:r>
              <a:rPr lang="en-GB" sz="1400" dirty="0" smtClean="0"/>
              <a:t>renovation</a:t>
            </a:r>
            <a:endParaRPr lang="en-GB" sz="1400" dirty="0"/>
          </a:p>
        </p:txBody>
      </p:sp>
      <p:sp>
        <p:nvSpPr>
          <p:cNvPr id="35" name="Text Box 39"/>
          <p:cNvSpPr txBox="1">
            <a:spLocks noChangeArrowheads="1"/>
          </p:cNvSpPr>
          <p:nvPr/>
        </p:nvSpPr>
        <p:spPr bwMode="auto">
          <a:xfrm>
            <a:off x="7234272" y="6467797"/>
            <a:ext cx="1149289" cy="307777"/>
          </a:xfrm>
          <a:prstGeom prst="rect">
            <a:avLst/>
          </a:prstGeom>
          <a:noFill/>
          <a:ln w="9525">
            <a:noFill/>
            <a:miter lim="800000"/>
            <a:headEnd/>
            <a:tailEnd/>
          </a:ln>
          <a:effectLst/>
        </p:spPr>
        <p:txBody>
          <a:bodyPr wrap="none">
            <a:spAutoFit/>
          </a:bodyPr>
          <a:lstStyle/>
          <a:p>
            <a:r>
              <a:rPr lang="en-GB" sz="1400" smtClean="0"/>
              <a:t>Maintenance</a:t>
            </a:r>
            <a:endParaRPr lang="en-GB" sz="1400"/>
          </a:p>
        </p:txBody>
      </p:sp>
      <p:sp>
        <p:nvSpPr>
          <p:cNvPr id="36" name="Rectangle 40"/>
          <p:cNvSpPr>
            <a:spLocks noChangeArrowheads="1"/>
          </p:cNvSpPr>
          <p:nvPr/>
        </p:nvSpPr>
        <p:spPr bwMode="auto">
          <a:xfrm>
            <a:off x="2319372" y="6467797"/>
            <a:ext cx="1257397" cy="523220"/>
          </a:xfrm>
          <a:prstGeom prst="rect">
            <a:avLst/>
          </a:prstGeom>
          <a:noFill/>
          <a:ln w="9525">
            <a:noFill/>
            <a:miter lim="800000"/>
            <a:headEnd/>
            <a:tailEnd/>
          </a:ln>
          <a:effectLst/>
        </p:spPr>
        <p:txBody>
          <a:bodyPr wrap="none">
            <a:spAutoFit/>
          </a:bodyPr>
          <a:lstStyle/>
          <a:p>
            <a:pPr algn="ctr"/>
            <a:r>
              <a:rPr lang="en-GB" sz="1400" smtClean="0"/>
              <a:t>Project design </a:t>
            </a:r>
          </a:p>
          <a:p>
            <a:pPr algn="ctr"/>
            <a:r>
              <a:rPr lang="en-GB" sz="1400" smtClean="0"/>
              <a:t>permitting</a:t>
            </a:r>
            <a:endParaRPr lang="en-GB" sz="1400"/>
          </a:p>
        </p:txBody>
      </p:sp>
      <p:sp>
        <p:nvSpPr>
          <p:cNvPr id="37" name="Rectangle 41"/>
          <p:cNvSpPr>
            <a:spLocks noChangeArrowheads="1"/>
          </p:cNvSpPr>
          <p:nvPr/>
        </p:nvSpPr>
        <p:spPr bwMode="auto">
          <a:xfrm>
            <a:off x="469934" y="6467797"/>
            <a:ext cx="1654684" cy="523220"/>
          </a:xfrm>
          <a:prstGeom prst="rect">
            <a:avLst/>
          </a:prstGeom>
          <a:noFill/>
          <a:ln w="9525">
            <a:noFill/>
            <a:miter lim="800000"/>
            <a:headEnd/>
            <a:tailEnd/>
          </a:ln>
          <a:effectLst/>
        </p:spPr>
        <p:txBody>
          <a:bodyPr wrap="none">
            <a:spAutoFit/>
          </a:bodyPr>
          <a:lstStyle/>
          <a:p>
            <a:pPr algn="ctr"/>
            <a:r>
              <a:rPr lang="en-GB" sz="1400" smtClean="0"/>
              <a:t>Energy audit</a:t>
            </a:r>
          </a:p>
          <a:p>
            <a:pPr algn="ctr"/>
            <a:r>
              <a:rPr lang="en-GB" sz="1400" smtClean="0"/>
              <a:t>Techncial inspection</a:t>
            </a:r>
            <a:endParaRPr lang="en-GB" sz="1400"/>
          </a:p>
        </p:txBody>
      </p:sp>
      <p:sp>
        <p:nvSpPr>
          <p:cNvPr id="38" name="Rectangle 42"/>
          <p:cNvSpPr>
            <a:spLocks noChangeArrowheads="1"/>
          </p:cNvSpPr>
          <p:nvPr/>
        </p:nvSpPr>
        <p:spPr bwMode="auto">
          <a:xfrm>
            <a:off x="2392397" y="1738635"/>
            <a:ext cx="1728787" cy="276999"/>
          </a:xfrm>
          <a:prstGeom prst="rect">
            <a:avLst/>
          </a:prstGeom>
          <a:noFill/>
          <a:ln w="9525">
            <a:noFill/>
            <a:miter lim="800000"/>
            <a:headEnd/>
            <a:tailEnd/>
          </a:ln>
          <a:effectLst/>
        </p:spPr>
        <p:txBody>
          <a:bodyPr>
            <a:spAutoFit/>
          </a:bodyPr>
          <a:lstStyle/>
          <a:p>
            <a:pPr algn="ctr"/>
            <a:r>
              <a:rPr lang="en-GB" sz="1200" smtClean="0"/>
              <a:t>Payment of bills</a:t>
            </a:r>
            <a:endParaRPr lang="en-GB" sz="1200"/>
          </a:p>
        </p:txBody>
      </p:sp>
      <p:sp>
        <p:nvSpPr>
          <p:cNvPr id="39" name="Rectangle 43"/>
          <p:cNvSpPr>
            <a:spLocks noChangeArrowheads="1"/>
          </p:cNvSpPr>
          <p:nvPr/>
        </p:nvSpPr>
        <p:spPr bwMode="auto">
          <a:xfrm>
            <a:off x="2193959" y="2699072"/>
            <a:ext cx="2016125" cy="461665"/>
          </a:xfrm>
          <a:prstGeom prst="rect">
            <a:avLst/>
          </a:prstGeom>
          <a:noFill/>
          <a:ln w="9525">
            <a:noFill/>
            <a:miter lim="800000"/>
            <a:headEnd/>
            <a:tailEnd/>
          </a:ln>
          <a:effectLst/>
        </p:spPr>
        <p:txBody>
          <a:bodyPr>
            <a:spAutoFit/>
          </a:bodyPr>
          <a:lstStyle/>
          <a:p>
            <a:pPr algn="ctr"/>
            <a:r>
              <a:rPr lang="en-GB" sz="1200" smtClean="0"/>
              <a:t>Haouse management services</a:t>
            </a:r>
            <a:endParaRPr lang="en-GB" sz="1200"/>
          </a:p>
        </p:txBody>
      </p:sp>
      <p:sp>
        <p:nvSpPr>
          <p:cNvPr id="40" name="Line 44"/>
          <p:cNvSpPr>
            <a:spLocks noChangeShapeType="1"/>
          </p:cNvSpPr>
          <p:nvPr/>
        </p:nvSpPr>
        <p:spPr bwMode="auto">
          <a:xfrm>
            <a:off x="1905034" y="3324547"/>
            <a:ext cx="0" cy="360363"/>
          </a:xfrm>
          <a:prstGeom prst="line">
            <a:avLst/>
          </a:prstGeom>
          <a:noFill/>
          <a:ln w="38100">
            <a:solidFill>
              <a:srgbClr val="FF0000"/>
            </a:solidFill>
            <a:round/>
            <a:headEnd/>
            <a:tailEnd/>
          </a:ln>
          <a:effectLst/>
        </p:spPr>
        <p:txBody>
          <a:bodyPr/>
          <a:lstStyle/>
          <a:p>
            <a:endParaRPr lang="en-GB" sz="2000"/>
          </a:p>
        </p:txBody>
      </p:sp>
      <p:sp>
        <p:nvSpPr>
          <p:cNvPr id="41" name="Text Box 48"/>
          <p:cNvSpPr txBox="1">
            <a:spLocks noChangeArrowheads="1"/>
          </p:cNvSpPr>
          <p:nvPr/>
        </p:nvSpPr>
        <p:spPr bwMode="auto">
          <a:xfrm>
            <a:off x="5035751" y="3484885"/>
            <a:ext cx="679289" cy="369332"/>
          </a:xfrm>
          <a:prstGeom prst="rect">
            <a:avLst/>
          </a:prstGeom>
          <a:noFill/>
          <a:ln w="9525">
            <a:noFill/>
            <a:miter lim="800000"/>
            <a:headEnd/>
            <a:tailEnd/>
          </a:ln>
          <a:effectLst/>
        </p:spPr>
        <p:txBody>
          <a:bodyPr wrap="none">
            <a:spAutoFit/>
          </a:bodyPr>
          <a:lstStyle/>
          <a:p>
            <a:r>
              <a:rPr lang="en-GB" b="1" dirty="0" smtClean="0"/>
              <a:t>ES</a:t>
            </a:r>
            <a:r>
              <a:rPr lang="lv-LV" b="1" dirty="0" smtClean="0"/>
              <a:t>C</a:t>
            </a:r>
            <a:r>
              <a:rPr lang="en-GB" b="1" dirty="0" smtClean="0"/>
              <a:t>O</a:t>
            </a:r>
            <a:endParaRPr lang="en-GB" b="1" dirty="0"/>
          </a:p>
        </p:txBody>
      </p:sp>
      <p:sp>
        <p:nvSpPr>
          <p:cNvPr id="42" name="Line 49"/>
          <p:cNvSpPr>
            <a:spLocks noChangeShapeType="1"/>
          </p:cNvSpPr>
          <p:nvPr/>
        </p:nvSpPr>
        <p:spPr bwMode="auto">
          <a:xfrm>
            <a:off x="1905034" y="3684910"/>
            <a:ext cx="2159000" cy="1587"/>
          </a:xfrm>
          <a:prstGeom prst="line">
            <a:avLst/>
          </a:prstGeom>
          <a:noFill/>
          <a:ln w="38100">
            <a:solidFill>
              <a:srgbClr val="FF0000"/>
            </a:solidFill>
            <a:round/>
            <a:headEnd/>
            <a:tailEnd type="triangle" w="med" len="med"/>
          </a:ln>
          <a:effectLst/>
        </p:spPr>
        <p:txBody>
          <a:bodyPr/>
          <a:lstStyle/>
          <a:p>
            <a:endParaRPr lang="en-GB" sz="2000"/>
          </a:p>
        </p:txBody>
      </p:sp>
      <p:sp>
        <p:nvSpPr>
          <p:cNvPr id="43" name="Line 51"/>
          <p:cNvSpPr>
            <a:spLocks noChangeShapeType="1"/>
          </p:cNvSpPr>
          <p:nvPr/>
        </p:nvSpPr>
        <p:spPr bwMode="auto">
          <a:xfrm>
            <a:off x="1689134" y="4116710"/>
            <a:ext cx="2446338" cy="1587"/>
          </a:xfrm>
          <a:prstGeom prst="line">
            <a:avLst/>
          </a:prstGeom>
          <a:noFill/>
          <a:ln w="38100">
            <a:solidFill>
              <a:srgbClr val="008000"/>
            </a:solidFill>
            <a:round/>
            <a:headEnd/>
            <a:tailEnd/>
          </a:ln>
          <a:effectLst/>
        </p:spPr>
        <p:txBody>
          <a:bodyPr/>
          <a:lstStyle/>
          <a:p>
            <a:endParaRPr lang="en-GB" sz="2000"/>
          </a:p>
        </p:txBody>
      </p:sp>
      <p:pic>
        <p:nvPicPr>
          <p:cNvPr id="44" name="Picture 4" descr="office_building_12"/>
          <p:cNvPicPr>
            <a:picLocks noChangeAspect="1" noChangeArrowheads="1"/>
          </p:cNvPicPr>
          <p:nvPr/>
        </p:nvPicPr>
        <p:blipFill>
          <a:blip r:embed="rId13"/>
          <a:srcRect/>
          <a:stretch>
            <a:fillRect/>
          </a:stretch>
        </p:blipFill>
        <p:spPr bwMode="auto">
          <a:xfrm>
            <a:off x="1150972" y="1522735"/>
            <a:ext cx="1238250" cy="2016125"/>
          </a:xfrm>
          <a:prstGeom prst="rect">
            <a:avLst/>
          </a:prstGeom>
          <a:noFill/>
        </p:spPr>
      </p:pic>
      <p:sp>
        <p:nvSpPr>
          <p:cNvPr id="45" name="Line 53"/>
          <p:cNvSpPr>
            <a:spLocks noChangeShapeType="1"/>
          </p:cNvSpPr>
          <p:nvPr/>
        </p:nvSpPr>
        <p:spPr bwMode="auto">
          <a:xfrm>
            <a:off x="1689134" y="3611885"/>
            <a:ext cx="0" cy="504825"/>
          </a:xfrm>
          <a:prstGeom prst="line">
            <a:avLst/>
          </a:prstGeom>
          <a:noFill/>
          <a:ln w="38100">
            <a:solidFill>
              <a:srgbClr val="008000"/>
            </a:solidFill>
            <a:round/>
            <a:headEnd type="triangle" w="med" len="med"/>
            <a:tailEnd/>
          </a:ln>
          <a:effectLst/>
        </p:spPr>
        <p:txBody>
          <a:bodyPr/>
          <a:lstStyle/>
          <a:p>
            <a:endParaRPr lang="en-GB" sz="2000"/>
          </a:p>
        </p:txBody>
      </p:sp>
      <p:sp>
        <p:nvSpPr>
          <p:cNvPr id="46" name="Rectangle 54"/>
          <p:cNvSpPr>
            <a:spLocks noChangeArrowheads="1"/>
          </p:cNvSpPr>
          <p:nvPr/>
        </p:nvSpPr>
        <p:spPr bwMode="auto">
          <a:xfrm>
            <a:off x="2266984" y="3786190"/>
            <a:ext cx="1727200" cy="630942"/>
          </a:xfrm>
          <a:prstGeom prst="rect">
            <a:avLst/>
          </a:prstGeom>
          <a:noFill/>
          <a:ln w="9525">
            <a:noFill/>
            <a:miter lim="800000"/>
            <a:headEnd/>
            <a:tailEnd/>
          </a:ln>
          <a:effectLst/>
        </p:spPr>
        <p:txBody>
          <a:bodyPr>
            <a:spAutoFit/>
          </a:bodyPr>
          <a:lstStyle/>
          <a:p>
            <a:pPr>
              <a:spcBef>
                <a:spcPct val="50000"/>
              </a:spcBef>
            </a:pPr>
            <a:r>
              <a:rPr lang="en-GB" sz="1400" dirty="0" smtClean="0">
                <a:solidFill>
                  <a:srgbClr val="008000"/>
                </a:solidFill>
              </a:rPr>
              <a:t>Renovation</a:t>
            </a:r>
          </a:p>
          <a:p>
            <a:pPr>
              <a:spcBef>
                <a:spcPct val="50000"/>
              </a:spcBef>
            </a:pPr>
            <a:r>
              <a:rPr lang="en-GB" sz="1400" dirty="0" smtClean="0">
                <a:solidFill>
                  <a:srgbClr val="008000"/>
                </a:solidFill>
              </a:rPr>
              <a:t>comfort guarantee</a:t>
            </a:r>
            <a:endParaRPr lang="en-GB" sz="1400" dirty="0">
              <a:solidFill>
                <a:srgbClr val="008000"/>
              </a:solidFill>
            </a:endParaRPr>
          </a:p>
        </p:txBody>
      </p:sp>
      <p:sp>
        <p:nvSpPr>
          <p:cNvPr id="47" name="Rectangle 55"/>
          <p:cNvSpPr>
            <a:spLocks noChangeArrowheads="1"/>
          </p:cNvSpPr>
          <p:nvPr/>
        </p:nvSpPr>
        <p:spPr bwMode="auto">
          <a:xfrm>
            <a:off x="2428892" y="3406975"/>
            <a:ext cx="1572162" cy="307777"/>
          </a:xfrm>
          <a:prstGeom prst="rect">
            <a:avLst/>
          </a:prstGeom>
          <a:noFill/>
          <a:ln w="9525">
            <a:noFill/>
            <a:miter lim="800000"/>
            <a:headEnd/>
            <a:tailEnd/>
          </a:ln>
          <a:effectLst/>
        </p:spPr>
        <p:txBody>
          <a:bodyPr wrap="none">
            <a:spAutoFit/>
          </a:bodyPr>
          <a:lstStyle/>
          <a:p>
            <a:r>
              <a:rPr lang="en-GB" sz="1400" dirty="0" smtClean="0">
                <a:solidFill>
                  <a:srgbClr val="FF0000"/>
                </a:solidFill>
              </a:rPr>
              <a:t>Long term contract</a:t>
            </a:r>
            <a:endParaRPr lang="en-GB" sz="1400" dirty="0">
              <a:solidFill>
                <a:srgbClr val="FF0000"/>
              </a:solidFill>
            </a:endParaRPr>
          </a:p>
        </p:txBody>
      </p:sp>
      <p:sp>
        <p:nvSpPr>
          <p:cNvPr id="48" name="Rectangle 56"/>
          <p:cNvSpPr>
            <a:spLocks noChangeArrowheads="1"/>
          </p:cNvSpPr>
          <p:nvPr/>
        </p:nvSpPr>
        <p:spPr bwMode="auto">
          <a:xfrm>
            <a:off x="5815649" y="3786190"/>
            <a:ext cx="1613903" cy="307777"/>
          </a:xfrm>
          <a:prstGeom prst="rect">
            <a:avLst/>
          </a:prstGeom>
          <a:noFill/>
          <a:ln w="9525">
            <a:noFill/>
            <a:miter lim="800000"/>
            <a:headEnd/>
            <a:tailEnd/>
          </a:ln>
          <a:effectLst/>
        </p:spPr>
        <p:txBody>
          <a:bodyPr wrap="none">
            <a:spAutoFit/>
          </a:bodyPr>
          <a:lstStyle/>
          <a:p>
            <a:pPr>
              <a:spcBef>
                <a:spcPct val="50000"/>
              </a:spcBef>
            </a:pPr>
            <a:r>
              <a:rPr lang="en-GB" sz="1400" dirty="0" smtClean="0">
                <a:solidFill>
                  <a:srgbClr val="008000"/>
                </a:solidFill>
              </a:rPr>
              <a:t>Payment for energy</a:t>
            </a:r>
            <a:endParaRPr lang="en-GB" sz="1400" dirty="0">
              <a:solidFill>
                <a:srgbClr val="008000"/>
              </a:solidFill>
            </a:endParaRPr>
          </a:p>
        </p:txBody>
      </p:sp>
      <p:sp>
        <p:nvSpPr>
          <p:cNvPr id="49" name="Line 57"/>
          <p:cNvSpPr>
            <a:spLocks noChangeShapeType="1"/>
          </p:cNvSpPr>
          <p:nvPr/>
        </p:nvSpPr>
        <p:spPr bwMode="auto">
          <a:xfrm>
            <a:off x="5145122" y="4116710"/>
            <a:ext cx="2592387" cy="0"/>
          </a:xfrm>
          <a:prstGeom prst="line">
            <a:avLst/>
          </a:prstGeom>
          <a:noFill/>
          <a:ln w="38100">
            <a:solidFill>
              <a:srgbClr val="008000"/>
            </a:solidFill>
            <a:prstDash val="dash"/>
            <a:round/>
            <a:headEnd/>
            <a:tailEnd/>
          </a:ln>
          <a:effectLst/>
        </p:spPr>
        <p:txBody>
          <a:bodyPr/>
          <a:lstStyle/>
          <a:p>
            <a:endParaRPr lang="en-GB" sz="2000"/>
          </a:p>
        </p:txBody>
      </p:sp>
      <p:sp>
        <p:nvSpPr>
          <p:cNvPr id="50" name="Line 58"/>
          <p:cNvSpPr>
            <a:spLocks noChangeShapeType="1"/>
          </p:cNvSpPr>
          <p:nvPr/>
        </p:nvSpPr>
        <p:spPr bwMode="auto">
          <a:xfrm>
            <a:off x="7737509" y="3684910"/>
            <a:ext cx="0" cy="431800"/>
          </a:xfrm>
          <a:prstGeom prst="line">
            <a:avLst/>
          </a:prstGeom>
          <a:noFill/>
          <a:ln w="38100">
            <a:solidFill>
              <a:srgbClr val="008000"/>
            </a:solidFill>
            <a:prstDash val="dash"/>
            <a:round/>
            <a:headEnd type="triangle" w="med" len="med"/>
            <a:tailEnd/>
          </a:ln>
          <a:effectLst/>
        </p:spPr>
        <p:txBody>
          <a:bodyPr/>
          <a:lstStyle/>
          <a:p>
            <a:endParaRPr lang="en-GB" sz="2000"/>
          </a:p>
        </p:txBody>
      </p:sp>
      <p:grpSp>
        <p:nvGrpSpPr>
          <p:cNvPr id="51" name="Group 62"/>
          <p:cNvGrpSpPr>
            <a:grpSpLocks/>
          </p:cNvGrpSpPr>
          <p:nvPr/>
        </p:nvGrpSpPr>
        <p:grpSpPr bwMode="auto">
          <a:xfrm>
            <a:off x="6010309" y="2172022"/>
            <a:ext cx="431800" cy="504825"/>
            <a:chOff x="3651" y="1661"/>
            <a:chExt cx="454" cy="408"/>
          </a:xfrm>
        </p:grpSpPr>
        <p:sp>
          <p:nvSpPr>
            <p:cNvPr id="52" name="Line 59"/>
            <p:cNvSpPr>
              <a:spLocks noChangeShapeType="1"/>
            </p:cNvSpPr>
            <p:nvPr/>
          </p:nvSpPr>
          <p:spPr bwMode="auto">
            <a:xfrm flipV="1">
              <a:off x="3651" y="1661"/>
              <a:ext cx="454" cy="408"/>
            </a:xfrm>
            <a:prstGeom prst="line">
              <a:avLst/>
            </a:prstGeom>
            <a:noFill/>
            <a:ln w="38100">
              <a:solidFill>
                <a:srgbClr val="008000"/>
              </a:solidFill>
              <a:prstDash val="dash"/>
              <a:round/>
              <a:headEnd/>
              <a:tailEnd/>
            </a:ln>
            <a:effectLst/>
          </p:spPr>
          <p:txBody>
            <a:bodyPr/>
            <a:lstStyle/>
            <a:p>
              <a:endParaRPr lang="en-GB" sz="2000"/>
            </a:p>
          </p:txBody>
        </p:sp>
        <p:sp>
          <p:nvSpPr>
            <p:cNvPr id="53" name="Line 60"/>
            <p:cNvSpPr>
              <a:spLocks noChangeShapeType="1"/>
            </p:cNvSpPr>
            <p:nvPr/>
          </p:nvSpPr>
          <p:spPr bwMode="auto">
            <a:xfrm>
              <a:off x="3651" y="1661"/>
              <a:ext cx="454" cy="408"/>
            </a:xfrm>
            <a:prstGeom prst="line">
              <a:avLst/>
            </a:prstGeom>
            <a:noFill/>
            <a:ln w="38100">
              <a:solidFill>
                <a:srgbClr val="008000"/>
              </a:solidFill>
              <a:prstDash val="dash"/>
              <a:round/>
              <a:headEnd/>
              <a:tailEnd/>
            </a:ln>
            <a:effectLst/>
          </p:spPr>
          <p:txBody>
            <a:bodyPr/>
            <a:lstStyle/>
            <a:p>
              <a:endParaRPr lang="en-GB" sz="2000"/>
            </a:p>
          </p:txBody>
        </p:sp>
      </p:grpSp>
      <p:sp>
        <p:nvSpPr>
          <p:cNvPr id="54" name="Line 63"/>
          <p:cNvSpPr>
            <a:spLocks noChangeShapeType="1"/>
          </p:cNvSpPr>
          <p:nvPr/>
        </p:nvSpPr>
        <p:spPr bwMode="auto">
          <a:xfrm>
            <a:off x="4643470" y="3035622"/>
            <a:ext cx="0" cy="360363"/>
          </a:xfrm>
          <a:prstGeom prst="line">
            <a:avLst/>
          </a:prstGeom>
          <a:noFill/>
          <a:ln w="38100">
            <a:solidFill>
              <a:srgbClr val="FF0000"/>
            </a:solidFill>
            <a:round/>
            <a:headEnd/>
            <a:tailEnd type="triangle" w="med" len="med"/>
          </a:ln>
          <a:effectLst/>
        </p:spPr>
        <p:txBody>
          <a:bodyPr/>
          <a:lstStyle/>
          <a:p>
            <a:endParaRPr lang="en-GB" sz="2000"/>
          </a:p>
        </p:txBody>
      </p:sp>
      <p:sp>
        <p:nvSpPr>
          <p:cNvPr id="55" name="Rectangle 64"/>
          <p:cNvSpPr>
            <a:spLocks noChangeArrowheads="1"/>
          </p:cNvSpPr>
          <p:nvPr/>
        </p:nvSpPr>
        <p:spPr bwMode="auto">
          <a:xfrm>
            <a:off x="4714908" y="3071810"/>
            <a:ext cx="2181623" cy="307777"/>
          </a:xfrm>
          <a:prstGeom prst="rect">
            <a:avLst/>
          </a:prstGeom>
          <a:noFill/>
          <a:ln w="9525">
            <a:noFill/>
            <a:miter lim="800000"/>
            <a:headEnd/>
            <a:tailEnd/>
          </a:ln>
          <a:effectLst/>
        </p:spPr>
        <p:txBody>
          <a:bodyPr wrap="none">
            <a:spAutoFit/>
          </a:bodyPr>
          <a:lstStyle/>
          <a:p>
            <a:r>
              <a:rPr lang="en-GB" sz="1400" dirty="0" smtClean="0">
                <a:solidFill>
                  <a:srgbClr val="FF0000"/>
                </a:solidFill>
              </a:rPr>
              <a:t>Payment for energy savings</a:t>
            </a:r>
            <a:endParaRPr lang="en-GB" sz="1400" dirty="0">
              <a:solidFill>
                <a:srgbClr val="FF0000"/>
              </a:solidFill>
            </a:endParaRPr>
          </a:p>
        </p:txBody>
      </p:sp>
      <p:pic>
        <p:nvPicPr>
          <p:cNvPr id="56" name="Picture 66" descr="MCj04421220000[1]"/>
          <p:cNvPicPr>
            <a:picLocks noChangeAspect="1" noChangeArrowheads="1"/>
          </p:cNvPicPr>
          <p:nvPr/>
        </p:nvPicPr>
        <p:blipFill>
          <a:blip r:embed="rId14"/>
          <a:srcRect/>
          <a:stretch>
            <a:fillRect/>
          </a:stretch>
        </p:blipFill>
        <p:spPr bwMode="auto">
          <a:xfrm>
            <a:off x="4052922" y="3383285"/>
            <a:ext cx="1162050" cy="1154112"/>
          </a:xfrm>
          <a:prstGeom prst="rect">
            <a:avLst/>
          </a:prstGeom>
          <a:noFill/>
        </p:spPr>
      </p:pic>
      <p:sp>
        <p:nvSpPr>
          <p:cNvPr id="57" name="Line 58"/>
          <p:cNvSpPr>
            <a:spLocks noChangeShapeType="1"/>
          </p:cNvSpPr>
          <p:nvPr/>
        </p:nvSpPr>
        <p:spPr bwMode="auto">
          <a:xfrm flipH="1">
            <a:off x="5429288" y="2827653"/>
            <a:ext cx="1785950" cy="0"/>
          </a:xfrm>
          <a:prstGeom prst="line">
            <a:avLst/>
          </a:prstGeom>
          <a:noFill/>
          <a:ln w="38100">
            <a:solidFill>
              <a:srgbClr val="008000"/>
            </a:solidFill>
            <a:prstDash val="dash"/>
            <a:round/>
            <a:headEnd type="triangle" w="med" len="med"/>
            <a:tailEnd/>
          </a:ln>
          <a:effectLst/>
        </p:spPr>
        <p:txBody>
          <a:bodyPr/>
          <a:lstStyle/>
          <a:p>
            <a:endParaRPr lang="en-GB" sz="2000"/>
          </a:p>
        </p:txBody>
      </p:sp>
      <p:sp>
        <p:nvSpPr>
          <p:cNvPr id="58" name="TextBox 57"/>
          <p:cNvSpPr txBox="1"/>
          <p:nvPr/>
        </p:nvSpPr>
        <p:spPr>
          <a:xfrm>
            <a:off x="-32" y="-24"/>
            <a:ext cx="7215238" cy="369332"/>
          </a:xfrm>
          <a:prstGeom prst="rect">
            <a:avLst/>
          </a:prstGeom>
          <a:noFill/>
        </p:spPr>
        <p:txBody>
          <a:bodyPr wrap="square" rtlCol="0">
            <a:spAutoFit/>
          </a:bodyPr>
          <a:lstStyle/>
          <a:p>
            <a:r>
              <a:rPr lang="lv-LV" dirty="0" smtClean="0"/>
              <a:t>FIELD TEST – LATVIA</a:t>
            </a:r>
            <a:r>
              <a:rPr lang="lv-LV" dirty="0" smtClean="0"/>
              <a:t>: </a:t>
            </a:r>
            <a:r>
              <a:rPr lang="lv-LV" dirty="0" err="1" smtClean="0">
                <a:ea typeface="ヒラギノ角ゴ Pro W3" pitchFamily="-111" charset="-128"/>
              </a:rPr>
              <a:t>Save</a:t>
            </a:r>
            <a:r>
              <a:rPr lang="lv-LV" dirty="0" smtClean="0">
                <a:ea typeface="ヒラギノ角ゴ Pro W3" pitchFamily="-111" charset="-128"/>
              </a:rPr>
              <a:t> </a:t>
            </a:r>
            <a:r>
              <a:rPr lang="lv-LV" dirty="0" err="1" smtClean="0">
                <a:ea typeface="ヒラギノ角ゴ Pro W3" pitchFamily="-111" charset="-128"/>
              </a:rPr>
              <a:t>buildings</a:t>
            </a:r>
            <a:r>
              <a:rPr lang="lv-LV" dirty="0" smtClean="0">
                <a:ea typeface="ヒラギノ角ゴ Pro W3" pitchFamily="-111" charset="-128"/>
              </a:rPr>
              <a:t> </a:t>
            </a:r>
            <a:r>
              <a:rPr lang="lv-LV" dirty="0" err="1" smtClean="0">
                <a:ea typeface="ヒラギノ角ゴ Pro W3" pitchFamily="-111" charset="-128"/>
              </a:rPr>
              <a:t>by</a:t>
            </a:r>
            <a:r>
              <a:rPr lang="lv-LV" dirty="0" smtClean="0">
                <a:ea typeface="ヒラギノ角ゴ Pro W3" pitchFamily="-111" charset="-128"/>
              </a:rPr>
              <a:t> </a:t>
            </a:r>
            <a:r>
              <a:rPr lang="lv-LV" dirty="0" err="1" smtClean="0">
                <a:ea typeface="ヒラギノ角ゴ Pro W3" pitchFamily="-111" charset="-128"/>
              </a:rPr>
              <a:t>saving</a:t>
            </a:r>
            <a:r>
              <a:rPr lang="lv-LV" dirty="0" smtClean="0">
                <a:ea typeface="ヒラギノ角ゴ Pro W3" pitchFamily="-111" charset="-128"/>
              </a:rPr>
              <a:t> </a:t>
            </a:r>
            <a:r>
              <a:rPr lang="lv-LV" dirty="0" err="1" smtClean="0">
                <a:ea typeface="ヒラギノ角ゴ Pro W3" pitchFamily="-111" charset="-128"/>
              </a:rPr>
              <a:t>energy</a:t>
            </a:r>
            <a:r>
              <a:rPr lang="lv-LV" dirty="0" smtClean="0">
                <a:ea typeface="ヒラギノ角ゴ Pro W3" pitchFamily="-111" charset="-128"/>
              </a:rPr>
              <a:t>! </a:t>
            </a:r>
            <a:endParaRPr lang="lv-LV" dirty="0"/>
          </a:p>
        </p:txBody>
      </p:sp>
      <p:sp>
        <p:nvSpPr>
          <p:cNvPr id="59" name="Text Box 34"/>
          <p:cNvSpPr txBox="1">
            <a:spLocks noChangeArrowheads="1"/>
          </p:cNvSpPr>
          <p:nvPr/>
        </p:nvSpPr>
        <p:spPr bwMode="auto">
          <a:xfrm>
            <a:off x="309486" y="1970397"/>
            <a:ext cx="904928" cy="307777"/>
          </a:xfrm>
          <a:prstGeom prst="rect">
            <a:avLst/>
          </a:prstGeom>
          <a:noFill/>
          <a:ln w="9525">
            <a:noFill/>
            <a:miter lim="800000"/>
            <a:headEnd/>
            <a:tailEnd/>
          </a:ln>
          <a:effectLst/>
        </p:spPr>
        <p:txBody>
          <a:bodyPr wrap="none">
            <a:spAutoFit/>
          </a:bodyPr>
          <a:lstStyle/>
          <a:p>
            <a:r>
              <a:rPr lang="lv-LV" sz="1400" b="1" dirty="0" err="1" smtClean="0"/>
              <a:t>R</a:t>
            </a:r>
            <a:r>
              <a:rPr lang="lv-LV" sz="1400" b="1" dirty="0" err="1" smtClean="0"/>
              <a:t>esidents</a:t>
            </a:r>
            <a:endParaRPr lang="en-GB" sz="1400" b="1" dirty="0"/>
          </a:p>
        </p:txBody>
      </p:sp>
      <p:pic>
        <p:nvPicPr>
          <p:cNvPr id="1026" name="Picture 2" descr="C:\Program Files\Microsoft Office\MEDIA\CAGCAT10\j0186348.wmf"/>
          <p:cNvPicPr>
            <a:picLocks noChangeAspect="1" noChangeArrowheads="1"/>
          </p:cNvPicPr>
          <p:nvPr/>
        </p:nvPicPr>
        <p:blipFill>
          <a:blip r:embed="rId15"/>
          <a:srcRect/>
          <a:stretch>
            <a:fillRect/>
          </a:stretch>
        </p:blipFill>
        <p:spPr bwMode="auto">
          <a:xfrm>
            <a:off x="528663" y="2256149"/>
            <a:ext cx="542907" cy="76238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cap="small" dirty="0" smtClean="0"/>
              <a:t>The Buildings</a:t>
            </a:r>
            <a:endParaRPr lang="lv-LV" cap="small" dirty="0" smtClean="0"/>
          </a:p>
        </p:txBody>
      </p:sp>
      <p:sp>
        <p:nvSpPr>
          <p:cNvPr id="3" name="Content Placeholder 2"/>
          <p:cNvSpPr>
            <a:spLocks noGrp="1"/>
          </p:cNvSpPr>
          <p:nvPr>
            <p:ph idx="1"/>
          </p:nvPr>
        </p:nvSpPr>
        <p:spPr>
          <a:xfrm>
            <a:off x="457200" y="1600200"/>
            <a:ext cx="8229600" cy="4757758"/>
          </a:xfrm>
        </p:spPr>
        <p:txBody>
          <a:bodyPr>
            <a:noAutofit/>
          </a:bodyPr>
          <a:lstStyle/>
          <a:p>
            <a:r>
              <a:rPr lang="en-GB" sz="2000" dirty="0" smtClean="0"/>
              <a:t>Almost all energy saving measures extend the lifespan of the buildings;</a:t>
            </a:r>
          </a:p>
          <a:p>
            <a:r>
              <a:rPr lang="en-GB" sz="2000" dirty="0" smtClean="0"/>
              <a:t>Comprehensive renovation:</a:t>
            </a:r>
          </a:p>
          <a:p>
            <a:pPr lvl="1"/>
            <a:r>
              <a:rPr lang="en-GB" sz="1800" dirty="0" smtClean="0"/>
              <a:t>prevents further decay and corrosion of the building envelope</a:t>
            </a:r>
          </a:p>
          <a:p>
            <a:pPr lvl="1"/>
            <a:r>
              <a:rPr lang="en-GB" sz="1800" dirty="0" smtClean="0"/>
              <a:t>guarantees the safety and continued functioning of the internal networks.</a:t>
            </a:r>
          </a:p>
          <a:p>
            <a:pPr lvl="1"/>
            <a:r>
              <a:rPr lang="en-GB" sz="1800" dirty="0" smtClean="0"/>
              <a:t>provides good living spaces for Latvian families for at least another 20-30 years. </a:t>
            </a:r>
          </a:p>
          <a:p>
            <a:r>
              <a:rPr lang="en-GB" sz="2000" dirty="0" smtClean="0"/>
              <a:t>The living conditions of inhabitants, the value of their property and their pride of their house and neighbourhood will rise and their maintenance cost will drop.</a:t>
            </a:r>
          </a:p>
          <a:p>
            <a:r>
              <a:rPr lang="en-GB" sz="2000" dirty="0" smtClean="0"/>
              <a:t>heating bills will drop by 50% or more at the end of the contract period.</a:t>
            </a:r>
          </a:p>
          <a:p>
            <a:r>
              <a:rPr lang="en-GB" sz="2000" dirty="0" smtClean="0"/>
              <a:t>Without a comprehensive renovation</a:t>
            </a:r>
          </a:p>
          <a:p>
            <a:pPr lvl="1"/>
            <a:r>
              <a:rPr lang="en-GB" sz="1800" dirty="0" smtClean="0"/>
              <a:t>the maintenance of buildings will become ever more expensive and complex</a:t>
            </a:r>
          </a:p>
          <a:p>
            <a:pPr lvl="1"/>
            <a:r>
              <a:rPr lang="en-GB" sz="1800" dirty="0" smtClean="0"/>
              <a:t>eventually leading to </a:t>
            </a:r>
            <a:r>
              <a:rPr lang="en-GB" sz="1800" dirty="0" err="1" smtClean="0"/>
              <a:t>unlivable</a:t>
            </a:r>
            <a:r>
              <a:rPr lang="en-GB" sz="1800" dirty="0" smtClean="0"/>
              <a:t> and worthless buildings</a:t>
            </a:r>
            <a:endParaRPr lang="en-GB" sz="1800" dirty="0"/>
          </a:p>
        </p:txBody>
      </p:sp>
      <p:pic>
        <p:nvPicPr>
          <p:cNvPr id="4" name="Picture 4" descr="office_building_12"/>
          <p:cNvPicPr>
            <a:picLocks noChangeAspect="1" noChangeArrowheads="1"/>
          </p:cNvPicPr>
          <p:nvPr/>
        </p:nvPicPr>
        <p:blipFill>
          <a:blip r:embed="rId2"/>
          <a:srcRect/>
          <a:stretch>
            <a:fillRect/>
          </a:stretch>
        </p:blipFill>
        <p:spPr bwMode="auto">
          <a:xfrm>
            <a:off x="0" y="1"/>
            <a:ext cx="877491" cy="1428735"/>
          </a:xfrm>
          <a:prstGeom prst="rect">
            <a:avLst/>
          </a:prstGeom>
          <a:noFill/>
        </p:spPr>
      </p:pic>
      <p:sp>
        <p:nvSpPr>
          <p:cNvPr id="5" name="TextBox 4"/>
          <p:cNvSpPr txBox="1"/>
          <p:nvPr/>
        </p:nvSpPr>
        <p:spPr>
          <a:xfrm>
            <a:off x="928662" y="-24"/>
            <a:ext cx="7215238" cy="369332"/>
          </a:xfrm>
          <a:prstGeom prst="rect">
            <a:avLst/>
          </a:prstGeom>
          <a:noFill/>
        </p:spPr>
        <p:txBody>
          <a:bodyPr wrap="square" rtlCol="0">
            <a:spAutoFit/>
          </a:bodyPr>
          <a:lstStyle/>
          <a:p>
            <a:r>
              <a:rPr lang="lv-LV" dirty="0" smtClean="0"/>
              <a:t>FIELD TEST – LATVIA</a:t>
            </a:r>
            <a:r>
              <a:rPr lang="lv-LV" dirty="0" smtClean="0"/>
              <a:t>: </a:t>
            </a:r>
            <a:r>
              <a:rPr lang="lv-LV" dirty="0" err="1" smtClean="0">
                <a:ea typeface="ヒラギノ角ゴ Pro W3" pitchFamily="-111" charset="-128"/>
              </a:rPr>
              <a:t>Save</a:t>
            </a:r>
            <a:r>
              <a:rPr lang="lv-LV" dirty="0" smtClean="0">
                <a:ea typeface="ヒラギノ角ゴ Pro W3" pitchFamily="-111" charset="-128"/>
              </a:rPr>
              <a:t> </a:t>
            </a:r>
            <a:r>
              <a:rPr lang="lv-LV" dirty="0" err="1" smtClean="0">
                <a:ea typeface="ヒラギノ角ゴ Pro W3" pitchFamily="-111" charset="-128"/>
              </a:rPr>
              <a:t>buildings</a:t>
            </a:r>
            <a:r>
              <a:rPr lang="lv-LV" dirty="0" smtClean="0">
                <a:ea typeface="ヒラギノ角ゴ Pro W3" pitchFamily="-111" charset="-128"/>
              </a:rPr>
              <a:t> </a:t>
            </a:r>
            <a:r>
              <a:rPr lang="lv-LV" dirty="0" err="1" smtClean="0">
                <a:ea typeface="ヒラギノ角ゴ Pro W3" pitchFamily="-111" charset="-128"/>
              </a:rPr>
              <a:t>by</a:t>
            </a:r>
            <a:r>
              <a:rPr lang="lv-LV" dirty="0" smtClean="0">
                <a:ea typeface="ヒラギノ角ゴ Pro W3" pitchFamily="-111" charset="-128"/>
              </a:rPr>
              <a:t> </a:t>
            </a:r>
            <a:r>
              <a:rPr lang="lv-LV" dirty="0" err="1" smtClean="0">
                <a:ea typeface="ヒラギノ角ゴ Pro W3" pitchFamily="-111" charset="-128"/>
              </a:rPr>
              <a:t>saving</a:t>
            </a:r>
            <a:r>
              <a:rPr lang="lv-LV" dirty="0" smtClean="0">
                <a:ea typeface="ヒラギノ角ゴ Pro W3" pitchFamily="-111" charset="-128"/>
              </a:rPr>
              <a:t> </a:t>
            </a:r>
            <a:r>
              <a:rPr lang="lv-LV" dirty="0" err="1" smtClean="0">
                <a:ea typeface="ヒラギノ角ゴ Pro W3" pitchFamily="-111" charset="-128"/>
              </a:rPr>
              <a:t>energy</a:t>
            </a:r>
            <a:r>
              <a:rPr lang="lv-LV" dirty="0" smtClean="0">
                <a:ea typeface="ヒラギノ角ゴ Pro W3" pitchFamily="-111" charset="-128"/>
              </a:rPr>
              <a:t>! </a:t>
            </a:r>
            <a:endParaRPr lang="lv-LV"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cap="small" smtClean="0"/>
              <a:t>The Residents</a:t>
            </a:r>
            <a:endParaRPr lang="lv-LV" cap="small" dirty="0" smtClean="0"/>
          </a:p>
        </p:txBody>
      </p:sp>
      <p:sp>
        <p:nvSpPr>
          <p:cNvPr id="3" name="Content Placeholder 2"/>
          <p:cNvSpPr>
            <a:spLocks noGrp="1"/>
          </p:cNvSpPr>
          <p:nvPr>
            <p:ph idx="1"/>
          </p:nvPr>
        </p:nvSpPr>
        <p:spPr>
          <a:xfrm>
            <a:off x="457200" y="1600200"/>
            <a:ext cx="8229600" cy="4757758"/>
          </a:xfrm>
        </p:spPr>
        <p:txBody>
          <a:bodyPr>
            <a:normAutofit fontScale="62500" lnSpcReduction="20000"/>
          </a:bodyPr>
          <a:lstStyle/>
          <a:p>
            <a:r>
              <a:rPr lang="en-US" dirty="0" smtClean="0"/>
              <a:t>The mass privatization of apartments in the 1990’s </a:t>
            </a:r>
            <a:r>
              <a:rPr lang="en-US" dirty="0" smtClean="0"/>
              <a:t>has </a:t>
            </a:r>
            <a:r>
              <a:rPr lang="en-US" dirty="0" smtClean="0"/>
              <a:t>resulted in over 90% occupant-owners. </a:t>
            </a:r>
            <a:endParaRPr lang="lv-LV" dirty="0" smtClean="0"/>
          </a:p>
          <a:p>
            <a:r>
              <a:rPr lang="en-US" dirty="0" smtClean="0"/>
              <a:t>Many </a:t>
            </a:r>
            <a:r>
              <a:rPr lang="en-US" dirty="0" smtClean="0"/>
              <a:t>residents are cash poor (low incomes with comparatively high heating bills), but asset rich (ownership of debt free apartment</a:t>
            </a:r>
            <a:r>
              <a:rPr lang="en-US" dirty="0" smtClean="0"/>
              <a:t>).</a:t>
            </a:r>
            <a:endParaRPr lang="lv-LV" dirty="0" smtClean="0"/>
          </a:p>
          <a:p>
            <a:r>
              <a:rPr lang="en-US" dirty="0" smtClean="0"/>
              <a:t>Except for a small percentage of </a:t>
            </a:r>
            <a:r>
              <a:rPr lang="en-US" dirty="0" smtClean="0"/>
              <a:t>flats</a:t>
            </a:r>
            <a:r>
              <a:rPr lang="lv-LV" dirty="0" smtClean="0"/>
              <a:t> </a:t>
            </a:r>
            <a:r>
              <a:rPr lang="en-US" dirty="0" smtClean="0"/>
              <a:t>there </a:t>
            </a:r>
            <a:r>
              <a:rPr lang="en-US" dirty="0" smtClean="0"/>
              <a:t>is no rental stock or institutional ownership by large public or private entities</a:t>
            </a:r>
            <a:r>
              <a:rPr lang="en-US" dirty="0" smtClean="0"/>
              <a:t>.</a:t>
            </a:r>
            <a:endParaRPr lang="lv-LV" dirty="0" smtClean="0"/>
          </a:p>
          <a:p>
            <a:r>
              <a:rPr lang="en-US" dirty="0" smtClean="0"/>
              <a:t>Decisions </a:t>
            </a:r>
            <a:r>
              <a:rPr lang="en-US" dirty="0" smtClean="0"/>
              <a:t>about the maintenance of apartment buildings lie with each and every individual apartment owner. </a:t>
            </a:r>
            <a:endParaRPr lang="lv-LV" dirty="0" smtClean="0"/>
          </a:p>
          <a:p>
            <a:r>
              <a:rPr lang="en-US" dirty="0" smtClean="0"/>
              <a:t>Flat-owners are typically not able to agree on investments and organize the much needed renovation process by themselves</a:t>
            </a:r>
            <a:r>
              <a:rPr lang="en-US" dirty="0" smtClean="0"/>
              <a:t>.</a:t>
            </a:r>
            <a:endParaRPr lang="lv-LV" dirty="0" smtClean="0"/>
          </a:p>
          <a:p>
            <a:r>
              <a:rPr lang="en-US" dirty="0" smtClean="0"/>
              <a:t> </a:t>
            </a:r>
            <a:r>
              <a:rPr lang="en-US" dirty="0" smtClean="0"/>
              <a:t>They lack the required technical and organizational skills and many residents, especially the elder generations, are very risk averse. </a:t>
            </a:r>
            <a:endParaRPr lang="lv-LV" dirty="0" smtClean="0"/>
          </a:p>
          <a:p>
            <a:r>
              <a:rPr lang="en-US" dirty="0" smtClean="0"/>
              <a:t>Many </a:t>
            </a:r>
            <a:r>
              <a:rPr lang="en-US" dirty="0" smtClean="0"/>
              <a:t>are scared of any extra financial obligations, or changes to the status quo</a:t>
            </a:r>
            <a:r>
              <a:rPr lang="en-US" dirty="0" smtClean="0"/>
              <a:t>. </a:t>
            </a:r>
            <a:endParaRPr lang="lv-LV" dirty="0" smtClean="0"/>
          </a:p>
          <a:p>
            <a:r>
              <a:rPr lang="en-US" dirty="0" smtClean="0"/>
              <a:t>Often residents are not aware of the need and technical options to lower their energy consumption</a:t>
            </a:r>
            <a:r>
              <a:rPr lang="en-US" dirty="0" smtClean="0"/>
              <a:t>.</a:t>
            </a:r>
            <a:endParaRPr lang="lv-LV" dirty="0" smtClean="0"/>
          </a:p>
          <a:p>
            <a:r>
              <a:rPr lang="en-US" dirty="0" smtClean="0"/>
              <a:t> </a:t>
            </a:r>
            <a:r>
              <a:rPr lang="en-US" dirty="0" smtClean="0"/>
              <a:t>Additionally, </a:t>
            </a:r>
            <a:r>
              <a:rPr lang="en-US" dirty="0" smtClean="0"/>
              <a:t>residents </a:t>
            </a:r>
            <a:r>
              <a:rPr lang="en-US" dirty="0" smtClean="0"/>
              <a:t>are used to a high state </a:t>
            </a:r>
            <a:r>
              <a:rPr lang="en-US" dirty="0" smtClean="0"/>
              <a:t>involvement</a:t>
            </a:r>
            <a:endParaRPr lang="lv-LV" dirty="0" smtClean="0"/>
          </a:p>
          <a:p>
            <a:endParaRPr lang="lv-LV" dirty="0"/>
          </a:p>
        </p:txBody>
      </p:sp>
      <p:pic>
        <p:nvPicPr>
          <p:cNvPr id="4" name="Picture 2" descr="C:\Program Files\Microsoft Office\MEDIA\CAGCAT10\j0186348.wmf"/>
          <p:cNvPicPr>
            <a:picLocks noChangeAspect="1" noChangeArrowheads="1"/>
          </p:cNvPicPr>
          <p:nvPr/>
        </p:nvPicPr>
        <p:blipFill>
          <a:blip r:embed="rId2"/>
          <a:srcRect/>
          <a:stretch>
            <a:fillRect/>
          </a:stretch>
        </p:blipFill>
        <p:spPr bwMode="auto">
          <a:xfrm>
            <a:off x="-17334" y="-1"/>
            <a:ext cx="1017434" cy="1428737"/>
          </a:xfrm>
          <a:prstGeom prst="rect">
            <a:avLst/>
          </a:prstGeom>
          <a:noFill/>
        </p:spPr>
      </p:pic>
      <p:sp>
        <p:nvSpPr>
          <p:cNvPr id="5" name="TextBox 4"/>
          <p:cNvSpPr txBox="1"/>
          <p:nvPr/>
        </p:nvSpPr>
        <p:spPr>
          <a:xfrm>
            <a:off x="928662" y="-24"/>
            <a:ext cx="7215238" cy="369332"/>
          </a:xfrm>
          <a:prstGeom prst="rect">
            <a:avLst/>
          </a:prstGeom>
          <a:noFill/>
        </p:spPr>
        <p:txBody>
          <a:bodyPr wrap="square" rtlCol="0">
            <a:spAutoFit/>
          </a:bodyPr>
          <a:lstStyle/>
          <a:p>
            <a:r>
              <a:rPr lang="lv-LV" dirty="0" smtClean="0"/>
              <a:t>FIELD TEST – LATVIA</a:t>
            </a:r>
            <a:r>
              <a:rPr lang="lv-LV" dirty="0" smtClean="0"/>
              <a:t>: </a:t>
            </a:r>
            <a:r>
              <a:rPr lang="lv-LV" dirty="0" err="1" smtClean="0">
                <a:ea typeface="ヒラギノ角ゴ Pro W3" pitchFamily="-111" charset="-128"/>
              </a:rPr>
              <a:t>Save</a:t>
            </a:r>
            <a:r>
              <a:rPr lang="lv-LV" dirty="0" smtClean="0">
                <a:ea typeface="ヒラギノ角ゴ Pro W3" pitchFamily="-111" charset="-128"/>
              </a:rPr>
              <a:t> </a:t>
            </a:r>
            <a:r>
              <a:rPr lang="lv-LV" dirty="0" err="1" smtClean="0">
                <a:ea typeface="ヒラギノ角ゴ Pro W3" pitchFamily="-111" charset="-128"/>
              </a:rPr>
              <a:t>buildings</a:t>
            </a:r>
            <a:r>
              <a:rPr lang="lv-LV" dirty="0" smtClean="0">
                <a:ea typeface="ヒラギノ角ゴ Pro W3" pitchFamily="-111" charset="-128"/>
              </a:rPr>
              <a:t> </a:t>
            </a:r>
            <a:r>
              <a:rPr lang="lv-LV" dirty="0" err="1" smtClean="0">
                <a:ea typeface="ヒラギノ角ゴ Pro W3" pitchFamily="-111" charset="-128"/>
              </a:rPr>
              <a:t>by</a:t>
            </a:r>
            <a:r>
              <a:rPr lang="lv-LV" dirty="0" smtClean="0">
                <a:ea typeface="ヒラギノ角ゴ Pro W3" pitchFamily="-111" charset="-128"/>
              </a:rPr>
              <a:t> </a:t>
            </a:r>
            <a:r>
              <a:rPr lang="lv-LV" dirty="0" err="1" smtClean="0">
                <a:ea typeface="ヒラギノ角ゴ Pro W3" pitchFamily="-111" charset="-128"/>
              </a:rPr>
              <a:t>saving</a:t>
            </a:r>
            <a:r>
              <a:rPr lang="lv-LV" dirty="0" smtClean="0">
                <a:ea typeface="ヒラギノ角ゴ Pro W3" pitchFamily="-111" charset="-128"/>
              </a:rPr>
              <a:t> </a:t>
            </a:r>
            <a:r>
              <a:rPr lang="lv-LV" dirty="0" err="1" smtClean="0">
                <a:ea typeface="ヒラギノ角ゴ Pro W3" pitchFamily="-111" charset="-128"/>
              </a:rPr>
              <a:t>energy</a:t>
            </a:r>
            <a:r>
              <a:rPr lang="lv-LV" dirty="0" smtClean="0">
                <a:ea typeface="ヒラギノ角ゴ Pro W3" pitchFamily="-111" charset="-128"/>
              </a:rPr>
              <a:t>! </a:t>
            </a:r>
            <a:endParaRPr lang="lv-LV"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cap="small" smtClean="0"/>
              <a:t>The Residents</a:t>
            </a:r>
            <a:r>
              <a:rPr lang="lv-LV" cap="small" dirty="0" smtClean="0"/>
              <a:t> </a:t>
            </a:r>
            <a:r>
              <a:rPr lang="lv-LV" cap="small" dirty="0" err="1" smtClean="0"/>
              <a:t>and</a:t>
            </a:r>
            <a:r>
              <a:rPr lang="lv-LV" cap="small" dirty="0" smtClean="0"/>
              <a:t> ESCO</a:t>
            </a:r>
            <a:endParaRPr lang="lv-LV" cap="small" dirty="0"/>
          </a:p>
        </p:txBody>
      </p:sp>
      <p:sp>
        <p:nvSpPr>
          <p:cNvPr id="3" name="Content Placeholder 2"/>
          <p:cNvSpPr>
            <a:spLocks noGrp="1"/>
          </p:cNvSpPr>
          <p:nvPr>
            <p:ph idx="1"/>
          </p:nvPr>
        </p:nvSpPr>
        <p:spPr/>
        <p:txBody>
          <a:bodyPr>
            <a:normAutofit fontScale="62500" lnSpcReduction="20000"/>
          </a:bodyPr>
          <a:lstStyle/>
          <a:p>
            <a:r>
              <a:rPr lang="en-US" dirty="0" smtClean="0"/>
              <a:t>The ESCO investment model is ideally suited for the housing conditions in Eastern </a:t>
            </a:r>
            <a:r>
              <a:rPr lang="en-US" dirty="0" smtClean="0"/>
              <a:t>European</a:t>
            </a:r>
            <a:endParaRPr lang="lv-LV" dirty="0" smtClean="0"/>
          </a:p>
          <a:p>
            <a:r>
              <a:rPr lang="lv-LV" dirty="0" smtClean="0"/>
              <a:t>I</a:t>
            </a:r>
            <a:r>
              <a:rPr lang="en-US" dirty="0" smtClean="0"/>
              <a:t>t </a:t>
            </a:r>
            <a:r>
              <a:rPr lang="en-US" dirty="0" smtClean="0"/>
              <a:t>takes all the financial and technical risks and decision-making away from the residents and places them with a professional third party</a:t>
            </a:r>
            <a:r>
              <a:rPr lang="en-US" dirty="0" smtClean="0"/>
              <a:t>.</a:t>
            </a:r>
            <a:endParaRPr lang="lv-LV" dirty="0" smtClean="0"/>
          </a:p>
          <a:p>
            <a:r>
              <a:rPr lang="en-US" dirty="0" smtClean="0"/>
              <a:t>The </a:t>
            </a:r>
            <a:r>
              <a:rPr lang="en-US" dirty="0" smtClean="0"/>
              <a:t>fact that not residents, but the ESCO takes a bank loan is an especially important reason for residents to go for the ESCO scheme. </a:t>
            </a:r>
            <a:endParaRPr lang="lv-LV" dirty="0" smtClean="0"/>
          </a:p>
          <a:p>
            <a:r>
              <a:rPr lang="en-US" dirty="0" smtClean="0"/>
              <a:t>In </a:t>
            </a:r>
            <a:r>
              <a:rPr lang="en-US" dirty="0" smtClean="0"/>
              <a:t>any case, as everywhere else in the world, it is not easy for a flat-owner to simply walk away from the utility bills without eventually loosing his property. In Latvia buyers of flats always check if the previous owner has arrears in heating and maintenance bills and these need to be paid before a sales contract is signed.</a:t>
            </a:r>
            <a:endParaRPr lang="lv-LV" dirty="0" smtClean="0"/>
          </a:p>
          <a:p>
            <a:r>
              <a:rPr lang="en-US" dirty="0" smtClean="0"/>
              <a:t>Only in case a bank holds a mortgage on the flat for an amount larger than the forced sale value, could the maintenance company end up never being paid. </a:t>
            </a:r>
            <a:endParaRPr lang="lv-LV" dirty="0" smtClean="0"/>
          </a:p>
          <a:p>
            <a:r>
              <a:rPr lang="lv-LV" dirty="0" smtClean="0"/>
              <a:t>ESCO </a:t>
            </a:r>
            <a:r>
              <a:rPr lang="en-US" dirty="0" smtClean="0"/>
              <a:t>will </a:t>
            </a:r>
            <a:r>
              <a:rPr lang="en-US" dirty="0" smtClean="0"/>
              <a:t>not take on a renovation in a building with high debts or a significant number of excessively high mortgages. </a:t>
            </a:r>
            <a:endParaRPr lang="lv-LV" dirty="0" smtClean="0"/>
          </a:p>
          <a:p>
            <a:endParaRPr lang="lv-LV" dirty="0"/>
          </a:p>
        </p:txBody>
      </p:sp>
      <p:pic>
        <p:nvPicPr>
          <p:cNvPr id="4" name="Picture 2" descr="C:\Program Files\Microsoft Office\MEDIA\CAGCAT10\j0186348.wmf"/>
          <p:cNvPicPr>
            <a:picLocks noChangeAspect="1" noChangeArrowheads="1"/>
          </p:cNvPicPr>
          <p:nvPr/>
        </p:nvPicPr>
        <p:blipFill>
          <a:blip r:embed="rId2"/>
          <a:srcRect/>
          <a:stretch>
            <a:fillRect/>
          </a:stretch>
        </p:blipFill>
        <p:spPr bwMode="auto">
          <a:xfrm>
            <a:off x="-17334" y="-1"/>
            <a:ext cx="1017434" cy="1428737"/>
          </a:xfrm>
          <a:prstGeom prst="rect">
            <a:avLst/>
          </a:prstGeom>
          <a:noFill/>
        </p:spPr>
      </p:pic>
      <p:sp>
        <p:nvSpPr>
          <p:cNvPr id="5" name="TextBox 4"/>
          <p:cNvSpPr txBox="1"/>
          <p:nvPr/>
        </p:nvSpPr>
        <p:spPr>
          <a:xfrm>
            <a:off x="928662" y="-24"/>
            <a:ext cx="7215238" cy="369332"/>
          </a:xfrm>
          <a:prstGeom prst="rect">
            <a:avLst/>
          </a:prstGeom>
          <a:noFill/>
        </p:spPr>
        <p:txBody>
          <a:bodyPr wrap="square" rtlCol="0">
            <a:spAutoFit/>
          </a:bodyPr>
          <a:lstStyle/>
          <a:p>
            <a:r>
              <a:rPr lang="lv-LV" dirty="0" smtClean="0"/>
              <a:t>FIELD TEST – LATVIA</a:t>
            </a:r>
            <a:r>
              <a:rPr lang="lv-LV" dirty="0" smtClean="0"/>
              <a:t>: </a:t>
            </a:r>
            <a:r>
              <a:rPr lang="lv-LV" dirty="0" err="1" smtClean="0">
                <a:ea typeface="ヒラギノ角ゴ Pro W3" pitchFamily="-111" charset="-128"/>
              </a:rPr>
              <a:t>Save</a:t>
            </a:r>
            <a:r>
              <a:rPr lang="lv-LV" dirty="0" smtClean="0">
                <a:ea typeface="ヒラギノ角ゴ Pro W3" pitchFamily="-111" charset="-128"/>
              </a:rPr>
              <a:t> </a:t>
            </a:r>
            <a:r>
              <a:rPr lang="lv-LV" dirty="0" err="1" smtClean="0">
                <a:ea typeface="ヒラギノ角ゴ Pro W3" pitchFamily="-111" charset="-128"/>
              </a:rPr>
              <a:t>buildings</a:t>
            </a:r>
            <a:r>
              <a:rPr lang="lv-LV" dirty="0" smtClean="0">
                <a:ea typeface="ヒラギノ角ゴ Pro W3" pitchFamily="-111" charset="-128"/>
              </a:rPr>
              <a:t> </a:t>
            </a:r>
            <a:r>
              <a:rPr lang="lv-LV" dirty="0" err="1" smtClean="0">
                <a:ea typeface="ヒラギノ角ゴ Pro W3" pitchFamily="-111" charset="-128"/>
              </a:rPr>
              <a:t>by</a:t>
            </a:r>
            <a:r>
              <a:rPr lang="lv-LV" dirty="0" smtClean="0">
                <a:ea typeface="ヒラギノ角ゴ Pro W3" pitchFamily="-111" charset="-128"/>
              </a:rPr>
              <a:t> </a:t>
            </a:r>
            <a:r>
              <a:rPr lang="lv-LV" dirty="0" err="1" smtClean="0">
                <a:ea typeface="ヒラギノ角ゴ Pro W3" pitchFamily="-111" charset="-128"/>
              </a:rPr>
              <a:t>saving</a:t>
            </a:r>
            <a:r>
              <a:rPr lang="lv-LV" dirty="0" smtClean="0">
                <a:ea typeface="ヒラギノ角ゴ Pro W3" pitchFamily="-111" charset="-128"/>
              </a:rPr>
              <a:t> </a:t>
            </a:r>
            <a:r>
              <a:rPr lang="lv-LV" dirty="0" err="1" smtClean="0">
                <a:ea typeface="ヒラギノ角ゴ Pro W3" pitchFamily="-111" charset="-128"/>
              </a:rPr>
              <a:t>energy</a:t>
            </a:r>
            <a:r>
              <a:rPr lang="lv-LV" dirty="0" smtClean="0">
                <a:ea typeface="ヒラギノ角ゴ Pro W3" pitchFamily="-111" charset="-128"/>
              </a:rPr>
              <a:t>! </a:t>
            </a:r>
            <a:endParaRPr lang="lv-LV"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56" y="274638"/>
            <a:ext cx="8229600" cy="1143000"/>
          </a:xfrm>
        </p:spPr>
        <p:txBody>
          <a:bodyPr>
            <a:normAutofit/>
          </a:bodyPr>
          <a:lstStyle/>
          <a:p>
            <a:r>
              <a:rPr lang="x-none" cap="small" dirty="0" smtClean="0"/>
              <a:t>Housing Maintenance Companies</a:t>
            </a:r>
            <a:endParaRPr lang="lv-LV" cap="small" dirty="0" smtClean="0"/>
          </a:p>
        </p:txBody>
      </p:sp>
      <p:sp>
        <p:nvSpPr>
          <p:cNvPr id="3" name="Content Placeholder 2"/>
          <p:cNvSpPr>
            <a:spLocks noGrp="1"/>
          </p:cNvSpPr>
          <p:nvPr>
            <p:ph idx="1"/>
          </p:nvPr>
        </p:nvSpPr>
        <p:spPr>
          <a:xfrm>
            <a:off x="457200" y="1600200"/>
            <a:ext cx="8229600" cy="4757758"/>
          </a:xfrm>
        </p:spPr>
        <p:txBody>
          <a:bodyPr>
            <a:noAutofit/>
          </a:bodyPr>
          <a:lstStyle/>
          <a:p>
            <a:r>
              <a:rPr lang="en-GB" sz="2200" dirty="0" smtClean="0">
                <a:latin typeface="+mj-lt"/>
              </a:rPr>
              <a:t>Currently municipal housing maintenance companies have been officially privatized, but with the municipality as only shareholder. Some have been sold to private owners (</a:t>
            </a:r>
            <a:r>
              <a:rPr lang="en-GB" sz="2200" dirty="0" err="1" smtClean="0">
                <a:latin typeface="+mj-lt"/>
              </a:rPr>
              <a:t>Cesis</a:t>
            </a:r>
            <a:r>
              <a:rPr lang="en-GB" sz="2200" dirty="0" smtClean="0">
                <a:latin typeface="+mj-lt"/>
              </a:rPr>
              <a:t>). New private housing management companies have emerged but often they are very small and consist only of a few bookkeepers and handymen. </a:t>
            </a:r>
          </a:p>
          <a:p>
            <a:r>
              <a:rPr lang="en-GB" sz="2200" dirty="0" smtClean="0">
                <a:latin typeface="+mj-lt"/>
              </a:rPr>
              <a:t>People are generally very angry and distrustful towards housing management companies.</a:t>
            </a:r>
          </a:p>
          <a:p>
            <a:r>
              <a:rPr lang="en-GB" sz="2200" dirty="0" smtClean="0">
                <a:latin typeface="+mj-lt"/>
              </a:rPr>
              <a:t> This is a problem for ESCO because this general negative and distrustful attitude reflects on anybody trying to introduce changes and improvements.</a:t>
            </a:r>
          </a:p>
          <a:p>
            <a:r>
              <a:rPr lang="en-GB" sz="2200" dirty="0" smtClean="0">
                <a:latin typeface="+mj-lt"/>
              </a:rPr>
              <a:t>The ESCO also relies on the local management company to perform most of the day to day duties in running the buildings. </a:t>
            </a:r>
          </a:p>
        </p:txBody>
      </p:sp>
      <p:pic>
        <p:nvPicPr>
          <p:cNvPr id="4" name="Picture 7" descr="MCj02516550000[1]"/>
          <p:cNvPicPr>
            <a:picLocks noChangeAspect="1" noChangeArrowheads="1"/>
          </p:cNvPicPr>
          <p:nvPr/>
        </p:nvPicPr>
        <p:blipFill>
          <a:blip r:embed="rId2"/>
          <a:srcRect/>
          <a:stretch>
            <a:fillRect/>
          </a:stretch>
        </p:blipFill>
        <p:spPr bwMode="auto">
          <a:xfrm>
            <a:off x="-12700" y="138090"/>
            <a:ext cx="1182687" cy="1295400"/>
          </a:xfrm>
          <a:prstGeom prst="rect">
            <a:avLst/>
          </a:prstGeom>
          <a:noFill/>
        </p:spPr>
      </p:pic>
      <p:sp>
        <p:nvSpPr>
          <p:cNvPr id="5" name="TextBox 4"/>
          <p:cNvSpPr txBox="1"/>
          <p:nvPr/>
        </p:nvSpPr>
        <p:spPr>
          <a:xfrm>
            <a:off x="928662" y="-24"/>
            <a:ext cx="7215238" cy="369332"/>
          </a:xfrm>
          <a:prstGeom prst="rect">
            <a:avLst/>
          </a:prstGeom>
          <a:noFill/>
        </p:spPr>
        <p:txBody>
          <a:bodyPr wrap="square" rtlCol="0">
            <a:spAutoFit/>
          </a:bodyPr>
          <a:lstStyle/>
          <a:p>
            <a:r>
              <a:rPr lang="lv-LV" dirty="0" smtClean="0">
                <a:latin typeface="+mj-lt"/>
              </a:rPr>
              <a:t>FIELD TEST – LATVIA</a:t>
            </a:r>
            <a:r>
              <a:rPr lang="lv-LV" dirty="0" smtClean="0">
                <a:latin typeface="+mj-lt"/>
              </a:rPr>
              <a:t>: </a:t>
            </a:r>
            <a:r>
              <a:rPr lang="lv-LV" dirty="0" err="1" smtClean="0">
                <a:latin typeface="+mj-lt"/>
                <a:ea typeface="ヒラギノ角ゴ Pro W3" pitchFamily="-111" charset="-128"/>
              </a:rPr>
              <a:t>Save</a:t>
            </a:r>
            <a:r>
              <a:rPr lang="lv-LV" dirty="0" smtClean="0">
                <a:latin typeface="+mj-lt"/>
                <a:ea typeface="ヒラギノ角ゴ Pro W3" pitchFamily="-111" charset="-128"/>
              </a:rPr>
              <a:t> </a:t>
            </a:r>
            <a:r>
              <a:rPr lang="lv-LV" dirty="0" err="1" smtClean="0">
                <a:latin typeface="+mj-lt"/>
                <a:ea typeface="ヒラギノ角ゴ Pro W3" pitchFamily="-111" charset="-128"/>
              </a:rPr>
              <a:t>buildings</a:t>
            </a:r>
            <a:r>
              <a:rPr lang="lv-LV" dirty="0" smtClean="0">
                <a:latin typeface="+mj-lt"/>
                <a:ea typeface="ヒラギノ角ゴ Pro W3" pitchFamily="-111" charset="-128"/>
              </a:rPr>
              <a:t> </a:t>
            </a:r>
            <a:r>
              <a:rPr lang="lv-LV" dirty="0" err="1" smtClean="0">
                <a:latin typeface="+mj-lt"/>
                <a:ea typeface="ヒラギノ角ゴ Pro W3" pitchFamily="-111" charset="-128"/>
              </a:rPr>
              <a:t>by</a:t>
            </a:r>
            <a:r>
              <a:rPr lang="lv-LV" dirty="0" smtClean="0">
                <a:latin typeface="+mj-lt"/>
                <a:ea typeface="ヒラギノ角ゴ Pro W3" pitchFamily="-111" charset="-128"/>
              </a:rPr>
              <a:t> </a:t>
            </a:r>
            <a:r>
              <a:rPr lang="lv-LV" dirty="0" err="1" smtClean="0">
                <a:latin typeface="+mj-lt"/>
                <a:ea typeface="ヒラギノ角ゴ Pro W3" pitchFamily="-111" charset="-128"/>
              </a:rPr>
              <a:t>saving</a:t>
            </a:r>
            <a:r>
              <a:rPr lang="lv-LV" dirty="0" smtClean="0">
                <a:latin typeface="+mj-lt"/>
                <a:ea typeface="ヒラギノ角ゴ Pro W3" pitchFamily="-111" charset="-128"/>
              </a:rPr>
              <a:t> </a:t>
            </a:r>
            <a:r>
              <a:rPr lang="lv-LV" dirty="0" err="1" smtClean="0">
                <a:latin typeface="+mj-lt"/>
                <a:ea typeface="ヒラギノ角ゴ Pro W3" pitchFamily="-111" charset="-128"/>
              </a:rPr>
              <a:t>energy</a:t>
            </a:r>
            <a:r>
              <a:rPr lang="lv-LV" dirty="0" smtClean="0">
                <a:latin typeface="+mj-lt"/>
                <a:ea typeface="ヒラギノ角ゴ Pro W3" pitchFamily="-111" charset="-128"/>
              </a:rPr>
              <a:t>! </a:t>
            </a:r>
            <a:endParaRPr lang="lv-LV"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994" y="274638"/>
            <a:ext cx="8229600" cy="1143000"/>
          </a:xfrm>
        </p:spPr>
        <p:txBody>
          <a:bodyPr>
            <a:normAutofit/>
          </a:bodyPr>
          <a:lstStyle/>
          <a:p>
            <a:r>
              <a:rPr lang="x-none" cap="small" dirty="0" smtClean="0"/>
              <a:t>Housing Maintenance Companies</a:t>
            </a:r>
            <a:endParaRPr lang="lv-LV" cap="small" dirty="0"/>
          </a:p>
        </p:txBody>
      </p:sp>
      <p:sp>
        <p:nvSpPr>
          <p:cNvPr id="3" name="Content Placeholder 2"/>
          <p:cNvSpPr>
            <a:spLocks noGrp="1"/>
          </p:cNvSpPr>
          <p:nvPr>
            <p:ph idx="1"/>
          </p:nvPr>
        </p:nvSpPr>
        <p:spPr/>
        <p:txBody>
          <a:bodyPr>
            <a:normAutofit fontScale="70000" lnSpcReduction="20000"/>
          </a:bodyPr>
          <a:lstStyle/>
          <a:p>
            <a:r>
              <a:rPr lang="en-GB" dirty="0" smtClean="0">
                <a:latin typeface="+mj-lt"/>
              </a:rPr>
              <a:t>This is an opportunity for municipality to improve the sector</a:t>
            </a:r>
          </a:p>
          <a:p>
            <a:r>
              <a:rPr lang="en-GB" dirty="0" smtClean="0">
                <a:latin typeface="+mj-lt"/>
              </a:rPr>
              <a:t>There are also a few management companies, which have transformed themselves in recent years (</a:t>
            </a:r>
            <a:r>
              <a:rPr lang="en-GB" dirty="0" err="1" smtClean="0">
                <a:latin typeface="+mj-lt"/>
              </a:rPr>
              <a:t>Cesis</a:t>
            </a:r>
            <a:r>
              <a:rPr lang="en-GB" dirty="0" smtClean="0">
                <a:latin typeface="+mj-lt"/>
              </a:rPr>
              <a:t> and </a:t>
            </a:r>
            <a:r>
              <a:rPr lang="en-GB" dirty="0" err="1" smtClean="0">
                <a:latin typeface="+mj-lt"/>
              </a:rPr>
              <a:t>Valmiera</a:t>
            </a:r>
            <a:r>
              <a:rPr lang="en-GB" dirty="0" smtClean="0">
                <a:latin typeface="+mj-lt"/>
              </a:rPr>
              <a:t>).  </a:t>
            </a:r>
          </a:p>
          <a:p>
            <a:r>
              <a:rPr lang="en-GB" dirty="0" smtClean="0">
                <a:latin typeface="+mj-lt"/>
              </a:rPr>
              <a:t>The EPC specifies the role of the housing management company in collecting payments and performing maintenance for the building and thereby actually executes many of the EPC provisions.</a:t>
            </a:r>
          </a:p>
          <a:p>
            <a:r>
              <a:rPr lang="en-GB" dirty="0" smtClean="0">
                <a:latin typeface="+mj-lt"/>
              </a:rPr>
              <a:t>The housing management company provides financial guarantees to ESCO for the payment collection services, taking the full responsibility for management of late payments and debt recovery. In this case both parties agree on mutually beneficial conditions.</a:t>
            </a:r>
          </a:p>
          <a:p>
            <a:r>
              <a:rPr lang="en-GB" dirty="0" smtClean="0">
                <a:latin typeface="+mj-lt"/>
              </a:rPr>
              <a:t> In cases when the management company cannot ensure such guarantees, alternative solutions can be applied for the collection of late payments and debt recovery (for example, it can be done by the ESCO itself or subcontracted to third party).</a:t>
            </a:r>
          </a:p>
          <a:p>
            <a:endParaRPr lang="lv-LV" dirty="0">
              <a:latin typeface="+mj-lt"/>
            </a:endParaRPr>
          </a:p>
        </p:txBody>
      </p:sp>
      <p:pic>
        <p:nvPicPr>
          <p:cNvPr id="4" name="Picture 7" descr="MCj02516550000[1]"/>
          <p:cNvPicPr>
            <a:picLocks noChangeAspect="1" noChangeArrowheads="1"/>
          </p:cNvPicPr>
          <p:nvPr/>
        </p:nvPicPr>
        <p:blipFill>
          <a:blip r:embed="rId2"/>
          <a:srcRect/>
          <a:stretch>
            <a:fillRect/>
          </a:stretch>
        </p:blipFill>
        <p:spPr bwMode="auto">
          <a:xfrm>
            <a:off x="-12700" y="138090"/>
            <a:ext cx="1182687" cy="1295400"/>
          </a:xfrm>
          <a:prstGeom prst="rect">
            <a:avLst/>
          </a:prstGeom>
          <a:noFill/>
        </p:spPr>
      </p:pic>
      <p:sp>
        <p:nvSpPr>
          <p:cNvPr id="5" name="TextBox 4"/>
          <p:cNvSpPr txBox="1"/>
          <p:nvPr/>
        </p:nvSpPr>
        <p:spPr>
          <a:xfrm>
            <a:off x="928662" y="-24"/>
            <a:ext cx="7215238" cy="369332"/>
          </a:xfrm>
          <a:prstGeom prst="rect">
            <a:avLst/>
          </a:prstGeom>
          <a:noFill/>
        </p:spPr>
        <p:txBody>
          <a:bodyPr wrap="square" rtlCol="0">
            <a:spAutoFit/>
          </a:bodyPr>
          <a:lstStyle/>
          <a:p>
            <a:r>
              <a:rPr lang="lv-LV" dirty="0" smtClean="0">
                <a:latin typeface="+mj-lt"/>
              </a:rPr>
              <a:t>FIELD TEST – LATVIA</a:t>
            </a:r>
            <a:r>
              <a:rPr lang="lv-LV" dirty="0" smtClean="0">
                <a:latin typeface="+mj-lt"/>
              </a:rPr>
              <a:t>: </a:t>
            </a:r>
            <a:r>
              <a:rPr lang="lv-LV" dirty="0" err="1" smtClean="0">
                <a:latin typeface="+mj-lt"/>
                <a:ea typeface="ヒラギノ角ゴ Pro W3" pitchFamily="-111" charset="-128"/>
              </a:rPr>
              <a:t>Save</a:t>
            </a:r>
            <a:r>
              <a:rPr lang="lv-LV" dirty="0" smtClean="0">
                <a:latin typeface="+mj-lt"/>
                <a:ea typeface="ヒラギノ角ゴ Pro W3" pitchFamily="-111" charset="-128"/>
              </a:rPr>
              <a:t> </a:t>
            </a:r>
            <a:r>
              <a:rPr lang="lv-LV" dirty="0" err="1" smtClean="0">
                <a:latin typeface="+mj-lt"/>
                <a:ea typeface="ヒラギノ角ゴ Pro W3" pitchFamily="-111" charset="-128"/>
              </a:rPr>
              <a:t>buildings</a:t>
            </a:r>
            <a:r>
              <a:rPr lang="lv-LV" dirty="0" smtClean="0">
                <a:latin typeface="+mj-lt"/>
                <a:ea typeface="ヒラギノ角ゴ Pro W3" pitchFamily="-111" charset="-128"/>
              </a:rPr>
              <a:t> </a:t>
            </a:r>
            <a:r>
              <a:rPr lang="lv-LV" dirty="0" err="1" smtClean="0">
                <a:latin typeface="+mj-lt"/>
                <a:ea typeface="ヒラギノ角ゴ Pro W3" pitchFamily="-111" charset="-128"/>
              </a:rPr>
              <a:t>by</a:t>
            </a:r>
            <a:r>
              <a:rPr lang="lv-LV" dirty="0" smtClean="0">
                <a:latin typeface="+mj-lt"/>
                <a:ea typeface="ヒラギノ角ゴ Pro W3" pitchFamily="-111" charset="-128"/>
              </a:rPr>
              <a:t> </a:t>
            </a:r>
            <a:r>
              <a:rPr lang="lv-LV" dirty="0" err="1" smtClean="0">
                <a:latin typeface="+mj-lt"/>
                <a:ea typeface="ヒラギノ角ゴ Pro W3" pitchFamily="-111" charset="-128"/>
              </a:rPr>
              <a:t>saving</a:t>
            </a:r>
            <a:r>
              <a:rPr lang="lv-LV" dirty="0" smtClean="0">
                <a:latin typeface="+mj-lt"/>
                <a:ea typeface="ヒラギノ角ゴ Pro W3" pitchFamily="-111" charset="-128"/>
              </a:rPr>
              <a:t> </a:t>
            </a:r>
            <a:r>
              <a:rPr lang="lv-LV" dirty="0" err="1" smtClean="0">
                <a:latin typeface="+mj-lt"/>
                <a:ea typeface="ヒラギノ角ゴ Pro W3" pitchFamily="-111" charset="-128"/>
              </a:rPr>
              <a:t>energy</a:t>
            </a:r>
            <a:r>
              <a:rPr lang="lv-LV" dirty="0" smtClean="0">
                <a:latin typeface="+mj-lt"/>
                <a:ea typeface="ヒラギノ角ゴ Pro W3" pitchFamily="-111" charset="-128"/>
              </a:rPr>
              <a:t>! </a:t>
            </a:r>
            <a:endParaRPr lang="lv-LV"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b="1" cap="small" dirty="0" err="1" smtClean="0"/>
              <a:t>Conclusion</a:t>
            </a:r>
            <a:endParaRPr lang="lv-LV" b="1" cap="small" dirty="0"/>
          </a:p>
        </p:txBody>
      </p:sp>
      <p:sp>
        <p:nvSpPr>
          <p:cNvPr id="3" name="Content Placeholder 2"/>
          <p:cNvSpPr>
            <a:spLocks noGrp="1"/>
          </p:cNvSpPr>
          <p:nvPr>
            <p:ph idx="1"/>
          </p:nvPr>
        </p:nvSpPr>
        <p:spPr/>
        <p:txBody>
          <a:bodyPr>
            <a:normAutofit fontScale="92500" lnSpcReduction="20000"/>
          </a:bodyPr>
          <a:lstStyle/>
          <a:p>
            <a:r>
              <a:rPr lang="en-US" dirty="0" smtClean="0"/>
              <a:t>City councils and municipal maintenance companies are eager to see their housing stock </a:t>
            </a:r>
            <a:r>
              <a:rPr lang="en-US" dirty="0" smtClean="0"/>
              <a:t>improved</a:t>
            </a:r>
            <a:r>
              <a:rPr lang="lv-LV" dirty="0" smtClean="0"/>
              <a:t> </a:t>
            </a:r>
            <a:r>
              <a:rPr lang="lv-LV" dirty="0" err="1" smtClean="0"/>
              <a:t>but</a:t>
            </a:r>
            <a:r>
              <a:rPr lang="lv-LV" dirty="0" smtClean="0"/>
              <a:t> </a:t>
            </a:r>
            <a:r>
              <a:rPr lang="en-US" dirty="0" smtClean="0"/>
              <a:t>currently </a:t>
            </a:r>
            <a:r>
              <a:rPr lang="en-US" dirty="0" smtClean="0"/>
              <a:t>struggle to make use of available EU </a:t>
            </a:r>
            <a:r>
              <a:rPr lang="en-US" dirty="0" smtClean="0"/>
              <a:t>subsidies</a:t>
            </a:r>
            <a:r>
              <a:rPr lang="lv-LV" dirty="0" smtClean="0"/>
              <a:t>.</a:t>
            </a:r>
          </a:p>
          <a:p>
            <a:r>
              <a:rPr lang="lv-LV" dirty="0" err="1" smtClean="0"/>
              <a:t>Residents</a:t>
            </a:r>
            <a:r>
              <a:rPr lang="lv-LV" dirty="0" smtClean="0"/>
              <a:t> </a:t>
            </a:r>
            <a:r>
              <a:rPr lang="en-US" dirty="0" smtClean="0"/>
              <a:t>lack </a:t>
            </a:r>
            <a:r>
              <a:rPr lang="en-US" dirty="0" smtClean="0"/>
              <a:t>the know-how and organizational capacity and </a:t>
            </a:r>
            <a:r>
              <a:rPr lang="en-US" dirty="0" smtClean="0"/>
              <a:t>are </a:t>
            </a:r>
            <a:r>
              <a:rPr lang="en-US" dirty="0" smtClean="0"/>
              <a:t>usually not willing or able to organize the co-financing</a:t>
            </a:r>
            <a:endParaRPr lang="lv-LV" dirty="0" smtClean="0"/>
          </a:p>
          <a:p>
            <a:r>
              <a:rPr lang="lv-LV" dirty="0" smtClean="0"/>
              <a:t>ESCO </a:t>
            </a:r>
            <a:r>
              <a:rPr lang="en-US" dirty="0" smtClean="0"/>
              <a:t>offers </a:t>
            </a:r>
            <a:r>
              <a:rPr lang="en-US" dirty="0" smtClean="0"/>
              <a:t>a </a:t>
            </a:r>
            <a:r>
              <a:rPr lang="en-US" dirty="0" smtClean="0"/>
              <a:t>solution</a:t>
            </a:r>
            <a:endParaRPr lang="lv-LV" dirty="0" smtClean="0"/>
          </a:p>
          <a:p>
            <a:r>
              <a:rPr lang="lv-LV" dirty="0" smtClean="0"/>
              <a:t>T</a:t>
            </a:r>
            <a:r>
              <a:rPr lang="en-US" dirty="0" smtClean="0"/>
              <a:t>he </a:t>
            </a:r>
            <a:r>
              <a:rPr lang="en-US" dirty="0" smtClean="0"/>
              <a:t>city administration organizes the first contact with the elders of the buildings and the housing management companies</a:t>
            </a:r>
            <a:endParaRPr lang="lv-LV" dirty="0"/>
          </a:p>
        </p:txBody>
      </p:sp>
      <p:sp>
        <p:nvSpPr>
          <p:cNvPr id="4" name="TextBox 3"/>
          <p:cNvSpPr txBox="1"/>
          <p:nvPr/>
        </p:nvSpPr>
        <p:spPr>
          <a:xfrm>
            <a:off x="-32" y="-24"/>
            <a:ext cx="7215238" cy="369332"/>
          </a:xfrm>
          <a:prstGeom prst="rect">
            <a:avLst/>
          </a:prstGeom>
          <a:noFill/>
        </p:spPr>
        <p:txBody>
          <a:bodyPr wrap="square" rtlCol="0">
            <a:spAutoFit/>
          </a:bodyPr>
          <a:lstStyle/>
          <a:p>
            <a:r>
              <a:rPr lang="lv-LV" dirty="0" smtClean="0"/>
              <a:t>FIELD TEST – LATVIA</a:t>
            </a:r>
            <a:r>
              <a:rPr lang="lv-LV" dirty="0" smtClean="0"/>
              <a:t>: </a:t>
            </a:r>
            <a:r>
              <a:rPr lang="lv-LV" dirty="0" err="1" smtClean="0">
                <a:ea typeface="ヒラギノ角ゴ Pro W3" pitchFamily="-111" charset="-128"/>
              </a:rPr>
              <a:t>Save</a:t>
            </a:r>
            <a:r>
              <a:rPr lang="lv-LV" dirty="0" smtClean="0">
                <a:ea typeface="ヒラギノ角ゴ Pro W3" pitchFamily="-111" charset="-128"/>
              </a:rPr>
              <a:t> </a:t>
            </a:r>
            <a:r>
              <a:rPr lang="lv-LV" dirty="0" err="1" smtClean="0">
                <a:ea typeface="ヒラギノ角ゴ Pro W3" pitchFamily="-111" charset="-128"/>
              </a:rPr>
              <a:t>buildings</a:t>
            </a:r>
            <a:r>
              <a:rPr lang="lv-LV" dirty="0" smtClean="0">
                <a:ea typeface="ヒラギノ角ゴ Pro W3" pitchFamily="-111" charset="-128"/>
              </a:rPr>
              <a:t> </a:t>
            </a:r>
            <a:r>
              <a:rPr lang="lv-LV" dirty="0" err="1" smtClean="0">
                <a:ea typeface="ヒラギノ角ゴ Pro W3" pitchFamily="-111" charset="-128"/>
              </a:rPr>
              <a:t>by</a:t>
            </a:r>
            <a:r>
              <a:rPr lang="lv-LV" dirty="0" smtClean="0">
                <a:ea typeface="ヒラギノ角ゴ Pro W3" pitchFamily="-111" charset="-128"/>
              </a:rPr>
              <a:t> </a:t>
            </a:r>
            <a:r>
              <a:rPr lang="lv-LV" dirty="0" err="1" smtClean="0">
                <a:ea typeface="ヒラギノ角ゴ Pro W3" pitchFamily="-111" charset="-128"/>
              </a:rPr>
              <a:t>saving</a:t>
            </a:r>
            <a:r>
              <a:rPr lang="lv-LV" dirty="0" smtClean="0">
                <a:ea typeface="ヒラギノ角ゴ Pro W3" pitchFamily="-111" charset="-128"/>
              </a:rPr>
              <a:t> </a:t>
            </a:r>
            <a:r>
              <a:rPr lang="lv-LV" dirty="0" err="1" smtClean="0">
                <a:ea typeface="ヒラギノ角ゴ Pro W3" pitchFamily="-111" charset="-128"/>
              </a:rPr>
              <a:t>energy</a:t>
            </a:r>
            <a:r>
              <a:rPr lang="lv-LV" dirty="0" smtClean="0">
                <a:ea typeface="ヒラギノ角ゴ Pro W3" pitchFamily="-111" charset="-128"/>
              </a:rPr>
              <a:t>! </a:t>
            </a:r>
            <a:endParaRPr lang="lv-LV"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5"/>
          <p:cNvSpPr txBox="1">
            <a:spLocks noChangeArrowheads="1"/>
          </p:cNvSpPr>
          <p:nvPr/>
        </p:nvSpPr>
        <p:spPr>
          <a:xfrm>
            <a:off x="2627313" y="204772"/>
            <a:ext cx="6259512" cy="100965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1" cap="small" dirty="0" smtClean="0">
                <a:latin typeface="+mj-lt"/>
                <a:ea typeface="+mj-ea"/>
                <a:cs typeface="+mj-cs"/>
              </a:rPr>
              <a:t>Thank you!</a:t>
            </a:r>
            <a:endParaRPr lang="lv-LV" sz="4400" b="1" cap="small" dirty="0">
              <a:latin typeface="+mj-lt"/>
              <a:ea typeface="+mj-ea"/>
              <a:cs typeface="+mj-cs"/>
            </a:endParaRPr>
          </a:p>
        </p:txBody>
      </p:sp>
      <p:pic>
        <p:nvPicPr>
          <p:cNvPr id="6" name="Picture 87"/>
          <p:cNvPicPr>
            <a:picLocks noChangeAspect="1" noChangeArrowheads="1"/>
          </p:cNvPicPr>
          <p:nvPr/>
        </p:nvPicPr>
        <p:blipFill>
          <a:blip r:embed="rId2"/>
          <a:srcRect/>
          <a:stretch>
            <a:fillRect/>
          </a:stretch>
        </p:blipFill>
        <p:spPr bwMode="auto">
          <a:xfrm>
            <a:off x="-11113" y="0"/>
            <a:ext cx="2562226" cy="1171575"/>
          </a:xfrm>
          <a:prstGeom prst="rect">
            <a:avLst/>
          </a:prstGeom>
          <a:noFill/>
        </p:spPr>
      </p:pic>
      <p:pic>
        <p:nvPicPr>
          <p:cNvPr id="7" name="Picture 88"/>
          <p:cNvPicPr>
            <a:picLocks noChangeAspect="1" noChangeArrowheads="1"/>
          </p:cNvPicPr>
          <p:nvPr/>
        </p:nvPicPr>
        <p:blipFill>
          <a:blip r:embed="rId3"/>
          <a:srcRect/>
          <a:stretch>
            <a:fillRect/>
          </a:stretch>
        </p:blipFill>
        <p:spPr bwMode="auto">
          <a:xfrm>
            <a:off x="0" y="1133475"/>
            <a:ext cx="381000" cy="5724525"/>
          </a:xfrm>
          <a:prstGeom prst="rect">
            <a:avLst/>
          </a:prstGeom>
          <a:noFill/>
        </p:spPr>
      </p:pic>
      <p:sp>
        <p:nvSpPr>
          <p:cNvPr id="8" name="Text Box 89"/>
          <p:cNvSpPr txBox="1">
            <a:spLocks noChangeArrowheads="1"/>
          </p:cNvSpPr>
          <p:nvPr/>
        </p:nvSpPr>
        <p:spPr bwMode="auto">
          <a:xfrm>
            <a:off x="609600" y="1828800"/>
            <a:ext cx="5292725" cy="3810000"/>
          </a:xfrm>
          <a:prstGeom prst="rect">
            <a:avLst/>
          </a:prstGeom>
          <a:noFill/>
          <a:ln w="9525">
            <a:noFill/>
            <a:miter lim="800000"/>
            <a:headEnd/>
            <a:tailEnd/>
          </a:ln>
          <a:effectLst/>
        </p:spPr>
        <p:txBody>
          <a:bodyPr>
            <a:spAutoFit/>
          </a:bodyPr>
          <a:lstStyle/>
          <a:p>
            <a:pPr algn="ctr"/>
            <a:r>
              <a:rPr lang="en-US">
                <a:latin typeface="Arial" pitchFamily="34" charset="0"/>
              </a:rPr>
              <a:t>Ekodoma</a:t>
            </a:r>
          </a:p>
          <a:p>
            <a:pPr algn="ctr"/>
            <a:r>
              <a:rPr lang="en-US" sz="2000" b="0">
                <a:latin typeface="Arial" pitchFamily="34" charset="0"/>
              </a:rPr>
              <a:t>3-3 Noliktavas Street, Riga</a:t>
            </a:r>
          </a:p>
          <a:p>
            <a:pPr algn="ctr"/>
            <a:r>
              <a:rPr lang="en-US" sz="2000" b="0">
                <a:latin typeface="Arial" pitchFamily="34" charset="0"/>
              </a:rPr>
              <a:t>LV1010, Latvia</a:t>
            </a:r>
          </a:p>
          <a:p>
            <a:pPr algn="ctr"/>
            <a:endParaRPr lang="en-US" sz="2000" b="0">
              <a:latin typeface="Arial" pitchFamily="34" charset="0"/>
            </a:endParaRPr>
          </a:p>
          <a:p>
            <a:pPr algn="ctr"/>
            <a:r>
              <a:rPr lang="en-US" sz="2000" b="0">
                <a:latin typeface="Arial" pitchFamily="34" charset="0"/>
              </a:rPr>
              <a:t>Tel: +371 7323212</a:t>
            </a:r>
          </a:p>
          <a:p>
            <a:pPr algn="ctr"/>
            <a:r>
              <a:rPr lang="en-US" sz="2000" b="0">
                <a:latin typeface="Arial" pitchFamily="34" charset="0"/>
              </a:rPr>
              <a:t>Fax: +371 7323210</a:t>
            </a:r>
          </a:p>
          <a:p>
            <a:pPr algn="ctr"/>
            <a:r>
              <a:rPr lang="en-US" sz="2000" b="0">
                <a:latin typeface="Arial" pitchFamily="34" charset="0"/>
              </a:rPr>
              <a:t>Mob: +371 26745700</a:t>
            </a:r>
          </a:p>
          <a:p>
            <a:pPr algn="ctr"/>
            <a:r>
              <a:rPr lang="en-US" sz="2000" b="0">
                <a:latin typeface="Arial" pitchFamily="34" charset="0"/>
              </a:rPr>
              <a:t>email: claudio@ekodoma.lv </a:t>
            </a:r>
          </a:p>
          <a:p>
            <a:pPr algn="ctr"/>
            <a:endParaRPr lang="en-US" sz="2000" b="0">
              <a:latin typeface="Arial" pitchFamily="34" charset="0"/>
            </a:endParaRPr>
          </a:p>
          <a:p>
            <a:pPr algn="ctr"/>
            <a:r>
              <a:rPr lang="en-US" sz="2000" b="0">
                <a:latin typeface="Arial" pitchFamily="34" charset="0"/>
              </a:rPr>
              <a:t>Web side Ekodoma:</a:t>
            </a:r>
            <a:endParaRPr lang="en-US" sz="2000">
              <a:latin typeface="Arial" pitchFamily="34" charset="0"/>
            </a:endParaRPr>
          </a:p>
          <a:p>
            <a:pPr algn="ctr"/>
            <a:r>
              <a:rPr lang="en-US" sz="2000">
                <a:latin typeface="Arial" pitchFamily="34" charset="0"/>
              </a:rPr>
              <a:t>www.ekodoma.lv</a:t>
            </a:r>
            <a:endParaRPr lang="en-US" sz="1800" b="0">
              <a:latin typeface="Arial" pitchFamily="34" charset="0"/>
            </a:endParaRPr>
          </a:p>
          <a:p>
            <a:r>
              <a:rPr lang="en-US" sz="2000">
                <a:latin typeface="Arial" pitchFamily="34" charset="0"/>
              </a:rPr>
              <a:t>		</a:t>
            </a:r>
          </a:p>
        </p:txBody>
      </p:sp>
      <p:pic>
        <p:nvPicPr>
          <p:cNvPr id="9" name="Picture 90" descr="ekodoma_from_street"/>
          <p:cNvPicPr>
            <a:picLocks noChangeAspect="1" noChangeArrowheads="1"/>
          </p:cNvPicPr>
          <p:nvPr/>
        </p:nvPicPr>
        <p:blipFill>
          <a:blip r:embed="rId4">
            <a:lum bright="-4000" contrast="16000"/>
          </a:blip>
          <a:srcRect/>
          <a:stretch>
            <a:fillRect/>
          </a:stretch>
        </p:blipFill>
        <p:spPr bwMode="auto">
          <a:xfrm>
            <a:off x="5562600" y="3743325"/>
            <a:ext cx="2868613" cy="2124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normAutofit/>
          </a:bodyPr>
          <a:lstStyle/>
          <a:p>
            <a:r>
              <a:rPr lang="en-GB" cap="small" dirty="0" smtClean="0"/>
              <a:t>Project Summary</a:t>
            </a:r>
          </a:p>
        </p:txBody>
      </p:sp>
      <p:sp>
        <p:nvSpPr>
          <p:cNvPr id="17413" name="Placeholder 3"/>
          <p:cNvSpPr>
            <a:spLocks noGrp="1" noChangeArrowheads="1"/>
          </p:cNvSpPr>
          <p:nvPr>
            <p:ph idx="1"/>
          </p:nvPr>
        </p:nvSpPr>
        <p:spPr>
          <a:xfrm>
            <a:off x="250825" y="1571611"/>
            <a:ext cx="8435975" cy="4362463"/>
          </a:xfrm>
        </p:spPr>
        <p:txBody>
          <a:bodyPr>
            <a:noAutofit/>
          </a:bodyPr>
          <a:lstStyle/>
          <a:p>
            <a:pPr>
              <a:spcAft>
                <a:spcPts val="600"/>
              </a:spcAft>
            </a:pPr>
            <a:r>
              <a:rPr lang="en-GB" sz="2800" dirty="0" smtClean="0">
                <a:latin typeface="+mj-lt"/>
                <a:ea typeface="ヒラギノ角ゴ Pro W3" pitchFamily="-111" charset="-128"/>
              </a:rPr>
              <a:t>The ChangeBest project with its 20 project partners and </a:t>
            </a:r>
            <a:r>
              <a:rPr lang="en-GB" sz="2800" dirty="0" smtClean="0">
                <a:latin typeface="+mj-lt"/>
                <a:ea typeface="ヒラギノ角ゴ Pro W3" pitchFamily="-111" charset="-128"/>
              </a:rPr>
              <a:t>more than 50 </a:t>
            </a:r>
            <a:r>
              <a:rPr lang="en-GB" sz="2800" dirty="0" smtClean="0">
                <a:latin typeface="+mj-lt"/>
                <a:ea typeface="ヒラギノ角ゴ Pro W3" pitchFamily="-111" charset="-128"/>
              </a:rPr>
              <a:t>partners from practice aims at supporting the implementation of the EU Energy Service Directive, as well as at contributing to a further development of the energy efficiency service market. </a:t>
            </a:r>
          </a:p>
          <a:p>
            <a:r>
              <a:rPr lang="en-GB" sz="2800" dirty="0" smtClean="0">
                <a:latin typeface="+mj-lt"/>
                <a:ea typeface="ヒラギノ角ゴ Pro W3" pitchFamily="-111" charset="-128"/>
              </a:rPr>
              <a:t>In order to achieve this, new energy (efficiency) services </a:t>
            </a:r>
            <a:r>
              <a:rPr lang="en-GB" sz="2800" dirty="0" smtClean="0">
                <a:latin typeface="+mj-lt"/>
                <a:ea typeface="ヒラギノ角ゴ Pro W3" pitchFamily="-111" charset="-128"/>
              </a:rPr>
              <a:t>are developed </a:t>
            </a:r>
            <a:r>
              <a:rPr lang="en-GB" sz="2800" dirty="0" smtClean="0">
                <a:latin typeface="+mj-lt"/>
                <a:ea typeface="ヒラギノ角ゴ Pro W3" pitchFamily="-111" charset="-128"/>
              </a:rPr>
              <a:t>and promising energy efficiency service business cases and strategies </a:t>
            </a:r>
            <a:r>
              <a:rPr lang="en-GB" sz="2800" dirty="0" smtClean="0">
                <a:latin typeface="+mj-lt"/>
                <a:ea typeface="ヒラギノ角ゴ Pro W3" pitchFamily="-111" charset="-128"/>
              </a:rPr>
              <a:t>are implemented</a:t>
            </a:r>
            <a:r>
              <a:rPr lang="en-GB" sz="2800" dirty="0" smtClean="0">
                <a:latin typeface="+mj-lt"/>
                <a:ea typeface="ヒラギノ角ゴ Pro W3" pitchFamily="-111" charset="-128"/>
              </a:rPr>
              <a:t>, both in close cooperation with energy companies and energy service companies</a:t>
            </a:r>
            <a:r>
              <a:rPr lang="en-GB" sz="2800" dirty="0" smtClean="0">
                <a:latin typeface="+mj-lt"/>
                <a:ea typeface="ヒラギノ角ゴ Pro W3" pitchFamily="-111" charset="-128"/>
              </a:rPr>
              <a:t>.</a:t>
            </a:r>
          </a:p>
          <a:p>
            <a:pPr lvl="1"/>
            <a:endParaRPr lang="en-GB" sz="2400" dirty="0" smtClean="0">
              <a:latin typeface="+mj-lt"/>
              <a:ea typeface="ヒラギノ角ゴ Pro W3" pitchFamily="-111" charset="-128"/>
            </a:endParaRPr>
          </a:p>
        </p:txBody>
      </p:sp>
      <p:sp>
        <p:nvSpPr>
          <p:cNvPr id="17414" name="Rectangle 1035"/>
          <p:cNvSpPr>
            <a:spLocks noChangeArrowheads="1"/>
          </p:cNvSpPr>
          <p:nvPr/>
        </p:nvSpPr>
        <p:spPr bwMode="auto">
          <a:xfrm>
            <a:off x="8259763" y="6359525"/>
            <a:ext cx="184731" cy="369332"/>
          </a:xfrm>
          <a:prstGeom prst="rect">
            <a:avLst/>
          </a:prstGeom>
          <a:noFill/>
          <a:ln w="9525">
            <a:noFill/>
            <a:miter lim="800000"/>
            <a:headEnd/>
            <a:tailEnd/>
          </a:ln>
        </p:spPr>
        <p:txBody>
          <a:bodyPr wrap="none">
            <a:spAutoFit/>
          </a:bodyPr>
          <a:lstStyle/>
          <a:p>
            <a:endParaRPr lang="en-GB">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txBox="1">
            <a:spLocks noGrp="1"/>
          </p:cNvSpPr>
          <p:nvPr/>
        </p:nvSpPr>
        <p:spPr bwMode="auto">
          <a:xfrm>
            <a:off x="1524000" y="6524625"/>
            <a:ext cx="5257800" cy="333375"/>
          </a:xfrm>
          <a:prstGeom prst="rect">
            <a:avLst/>
          </a:prstGeom>
          <a:noFill/>
          <a:ln w="9525">
            <a:noFill/>
            <a:miter lim="800000"/>
            <a:headEnd/>
            <a:tailEnd/>
          </a:ln>
        </p:spPr>
        <p:txBody>
          <a:bodyPr/>
          <a:lstStyle/>
          <a:p>
            <a:pPr marL="6689725" lvl="4" eaLnBrk="0" hangingPunct="0">
              <a:buFont typeface="Wingdings" pitchFamily="-111" charset="2"/>
              <a:buNone/>
            </a:pPr>
            <a:endParaRPr lang="en-GB" sz="1100" b="0">
              <a:latin typeface="+mj-lt"/>
            </a:endParaRPr>
          </a:p>
        </p:txBody>
      </p:sp>
      <p:sp>
        <p:nvSpPr>
          <p:cNvPr id="19460" name="Rectangle 2"/>
          <p:cNvSpPr>
            <a:spLocks noGrp="1" noChangeArrowheads="1"/>
          </p:cNvSpPr>
          <p:nvPr>
            <p:ph type="title"/>
          </p:nvPr>
        </p:nvSpPr>
        <p:spPr/>
        <p:txBody>
          <a:bodyPr/>
          <a:lstStyle/>
          <a:p>
            <a:r>
              <a:rPr lang="en-GB" cap="small" dirty="0" smtClean="0"/>
              <a:t>Background</a:t>
            </a:r>
          </a:p>
        </p:txBody>
      </p:sp>
      <p:sp>
        <p:nvSpPr>
          <p:cNvPr id="19461" name="Placeholder 3"/>
          <p:cNvSpPr>
            <a:spLocks noGrp="1" noChangeArrowheads="1"/>
          </p:cNvSpPr>
          <p:nvPr>
            <p:ph idx="1"/>
          </p:nvPr>
        </p:nvSpPr>
        <p:spPr>
          <a:xfrm>
            <a:off x="228600" y="1571612"/>
            <a:ext cx="8435975" cy="4572032"/>
          </a:xfrm>
        </p:spPr>
        <p:txBody>
          <a:bodyPr>
            <a:normAutofit fontScale="85000" lnSpcReduction="10000"/>
          </a:bodyPr>
          <a:lstStyle/>
          <a:p>
            <a:pPr lvl="1">
              <a:spcAft>
                <a:spcPts val="1200"/>
              </a:spcAft>
            </a:pPr>
            <a:r>
              <a:rPr lang="de-DE" dirty="0" smtClean="0">
                <a:latin typeface="+mj-lt"/>
                <a:ea typeface="ヒラギノ角ゴ Pro W3" pitchFamily="-111" charset="-128"/>
              </a:rPr>
              <a:t>A main objective of the </a:t>
            </a:r>
            <a:r>
              <a:rPr lang="de-DE" b="1" dirty="0" smtClean="0">
                <a:latin typeface="+mj-lt"/>
                <a:ea typeface="ヒラギノ角ゴ Pro W3" pitchFamily="-111" charset="-128"/>
              </a:rPr>
              <a:t>Energy Service Directive </a:t>
            </a:r>
            <a:r>
              <a:rPr lang="de-DE" dirty="0" smtClean="0">
                <a:latin typeface="+mj-lt"/>
                <a:ea typeface="ヒラギノ角ゴ Pro W3" pitchFamily="-111" charset="-128"/>
              </a:rPr>
              <a:t>is to stimulate the market for energy services and for the delivery of other energy efficiency improvement measures to final consumers. </a:t>
            </a:r>
          </a:p>
          <a:p>
            <a:pPr lvl="1"/>
            <a:r>
              <a:rPr lang="de-DE" dirty="0" smtClean="0">
                <a:latin typeface="+mj-lt"/>
                <a:ea typeface="ヒラギノ角ゴ Pro W3" pitchFamily="-111" charset="-128"/>
              </a:rPr>
              <a:t>Against this background it is important to know:</a:t>
            </a:r>
          </a:p>
          <a:p>
            <a:pPr lvl="2">
              <a:buFont typeface="Arial" charset="0"/>
              <a:buChar char="•"/>
            </a:pPr>
            <a:r>
              <a:rPr lang="de-DE" dirty="0" smtClean="0">
                <a:latin typeface="+mj-lt"/>
                <a:ea typeface="ヒラギノ角ゴ Pro W3" pitchFamily="-111" charset="-128"/>
              </a:rPr>
              <a:t>How and to which extent can the </a:t>
            </a:r>
            <a:r>
              <a:rPr lang="de-DE" b="1" dirty="0" smtClean="0">
                <a:latin typeface="+mj-lt"/>
                <a:ea typeface="ヒラギノ角ゴ Pro W3" pitchFamily="-111" charset="-128"/>
              </a:rPr>
              <a:t>energy efficiency service market be further developed?</a:t>
            </a:r>
            <a:endParaRPr lang="lv-LV" b="1" dirty="0" smtClean="0">
              <a:latin typeface="+mj-lt"/>
              <a:ea typeface="ヒラギノ角ゴ Pro W3" pitchFamily="-111" charset="-128"/>
            </a:endParaRPr>
          </a:p>
          <a:p>
            <a:pPr lvl="2">
              <a:buFont typeface="Arial" charset="0"/>
              <a:buChar char="•"/>
            </a:pPr>
            <a:r>
              <a:rPr lang="de-DE" dirty="0" smtClean="0">
                <a:latin typeface="+mj-lt"/>
                <a:ea typeface="ヒラギノ角ゴ Pro W3" pitchFamily="-111" charset="-128"/>
              </a:rPr>
              <a:t>What are appropriate </a:t>
            </a:r>
            <a:r>
              <a:rPr lang="de-DE" b="1" dirty="0" smtClean="0">
                <a:latin typeface="+mj-lt"/>
                <a:ea typeface="ヒラギノ角ゴ Pro W3" pitchFamily="-111" charset="-128"/>
              </a:rPr>
              <a:t>business strategies and promising services </a:t>
            </a:r>
            <a:r>
              <a:rPr lang="de-DE" dirty="0" smtClean="0">
                <a:latin typeface="+mj-lt"/>
                <a:ea typeface="ヒラギノ角ゴ Pro W3" pitchFamily="-111" charset="-128"/>
              </a:rPr>
              <a:t>not only for „advanced“ companies but also for „beginners“? </a:t>
            </a:r>
            <a:endParaRPr lang="lv-LV" dirty="0" smtClean="0">
              <a:latin typeface="+mj-lt"/>
              <a:ea typeface="ヒラギノ角ゴ Pro W3" pitchFamily="-111" charset="-128"/>
            </a:endParaRPr>
          </a:p>
          <a:p>
            <a:pPr lvl="2">
              <a:buFont typeface="Arial" charset="0"/>
              <a:buChar char="•"/>
            </a:pPr>
            <a:r>
              <a:rPr lang="de-DE" dirty="0" smtClean="0">
                <a:latin typeface="+mj-lt"/>
                <a:ea typeface="ヒラギノ角ゴ Pro W3" pitchFamily="-111" charset="-128"/>
              </a:rPr>
              <a:t>What is the suitable </a:t>
            </a:r>
            <a:r>
              <a:rPr lang="de-DE" b="1" dirty="0" smtClean="0">
                <a:latin typeface="+mj-lt"/>
                <a:ea typeface="ヒラギノ角ゴ Pro W3" pitchFamily="-111" charset="-128"/>
              </a:rPr>
              <a:t>policy framework </a:t>
            </a:r>
            <a:r>
              <a:rPr lang="de-DE" dirty="0" smtClean="0">
                <a:latin typeface="+mj-lt"/>
                <a:ea typeface="ヒラギノ角ゴ Pro W3" pitchFamily="-111" charset="-128"/>
              </a:rPr>
              <a:t>for stimulating market development and for overcoming existing barriers?</a:t>
            </a:r>
            <a:endParaRPr lang="lv-LV" dirty="0" smtClean="0">
              <a:latin typeface="+mj-lt"/>
              <a:ea typeface="ヒラギノ角ゴ Pro W3" pitchFamily="-111" charset="-128"/>
            </a:endParaRPr>
          </a:p>
          <a:p>
            <a:pPr lvl="2">
              <a:buFont typeface="Arial" charset="0"/>
              <a:buChar char="•"/>
            </a:pPr>
            <a:r>
              <a:rPr lang="de-DE" dirty="0" smtClean="0">
                <a:latin typeface="+mj-lt"/>
                <a:ea typeface="ヒラギノ角ゴ Pro W3" pitchFamily="-111" charset="-128"/>
              </a:rPr>
              <a:t>Which role can </a:t>
            </a:r>
            <a:r>
              <a:rPr lang="de-DE" b="1" dirty="0" smtClean="0">
                <a:latin typeface="+mj-lt"/>
                <a:ea typeface="ヒラギノ角ゴ Pro W3" pitchFamily="-111" charset="-128"/>
              </a:rPr>
              <a:t>ESCOs</a:t>
            </a:r>
            <a:r>
              <a:rPr lang="de-DE" dirty="0" smtClean="0">
                <a:latin typeface="+mj-lt"/>
                <a:ea typeface="ヒラギノ角ゴ Pro W3" pitchFamily="-111" charset="-128"/>
              </a:rPr>
              <a:t> and </a:t>
            </a:r>
            <a:r>
              <a:rPr lang="de-DE" b="1" dirty="0" smtClean="0">
                <a:latin typeface="+mj-lt"/>
                <a:ea typeface="ヒラギノ角ゴ Pro W3" pitchFamily="-111" charset="-128"/>
              </a:rPr>
              <a:t>energy companies </a:t>
            </a:r>
            <a:r>
              <a:rPr lang="de-DE" dirty="0" smtClean="0">
                <a:latin typeface="+mj-lt"/>
                <a:ea typeface="ヒラギノ角ゴ Pro W3" pitchFamily="-111" charset="-128"/>
              </a:rPr>
              <a:t>developing towards </a:t>
            </a:r>
            <a:r>
              <a:rPr lang="de-DE" b="1" dirty="0" smtClean="0">
                <a:latin typeface="+mj-lt"/>
                <a:ea typeface="ヒラギノ角ゴ Pro W3" pitchFamily="-111" charset="-128"/>
              </a:rPr>
              <a:t>sustainable energy service companys </a:t>
            </a:r>
            <a:r>
              <a:rPr lang="de-DE" dirty="0" smtClean="0">
                <a:latin typeface="+mj-lt"/>
                <a:ea typeface="ヒラギノ角ゴ Pro W3" pitchFamily="-111" charset="-128"/>
              </a:rPr>
              <a:t>play?</a:t>
            </a:r>
            <a:endParaRPr lang="en-GB" dirty="0" smtClean="0">
              <a:latin typeface="+mj-lt"/>
              <a:ea typeface="ヒラギノ角ゴ Pro W3" pitchFamily="-111" charset="-128"/>
            </a:endParaRPr>
          </a:p>
          <a:p>
            <a:pPr lvl="1"/>
            <a:endParaRPr lang="en-GB" dirty="0" smtClean="0">
              <a:latin typeface="+mj-lt"/>
              <a:ea typeface="ヒラギノ角ゴ Pro W3" pitchFamily="-111" charset="-128"/>
            </a:endParaRPr>
          </a:p>
        </p:txBody>
      </p:sp>
      <p:sp>
        <p:nvSpPr>
          <p:cNvPr id="19462" name="Rectangle 1035"/>
          <p:cNvSpPr>
            <a:spLocks noChangeArrowheads="1"/>
          </p:cNvSpPr>
          <p:nvPr/>
        </p:nvSpPr>
        <p:spPr bwMode="auto">
          <a:xfrm>
            <a:off x="8259763" y="6359525"/>
            <a:ext cx="184731" cy="369332"/>
          </a:xfrm>
          <a:prstGeom prst="rect">
            <a:avLst/>
          </a:prstGeom>
          <a:noFill/>
          <a:ln w="9525">
            <a:noFill/>
            <a:miter lim="800000"/>
            <a:headEnd/>
            <a:tailEnd/>
          </a:ln>
        </p:spPr>
        <p:txBody>
          <a:bodyPr wrap="none">
            <a:spAutoFit/>
          </a:bodyPr>
          <a:lstStyle/>
          <a:p>
            <a:endParaRPr lang="en-GB">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4"/>
          <p:cNvSpPr txBox="1">
            <a:spLocks noGrp="1"/>
          </p:cNvSpPr>
          <p:nvPr/>
        </p:nvSpPr>
        <p:spPr bwMode="auto">
          <a:xfrm>
            <a:off x="1524000" y="6524625"/>
            <a:ext cx="5257800" cy="333375"/>
          </a:xfrm>
          <a:prstGeom prst="rect">
            <a:avLst/>
          </a:prstGeom>
          <a:noFill/>
          <a:ln w="9525">
            <a:noFill/>
            <a:miter lim="800000"/>
            <a:headEnd/>
            <a:tailEnd/>
          </a:ln>
        </p:spPr>
        <p:txBody>
          <a:bodyPr/>
          <a:lstStyle/>
          <a:p>
            <a:pPr marL="6689725" lvl="4" eaLnBrk="0" hangingPunct="0">
              <a:buFont typeface="Wingdings" pitchFamily="-111" charset="2"/>
              <a:buNone/>
            </a:pPr>
            <a:endParaRPr lang="en-GB" sz="1100" b="0">
              <a:latin typeface="+mj-lt"/>
            </a:endParaRPr>
          </a:p>
        </p:txBody>
      </p:sp>
      <p:sp>
        <p:nvSpPr>
          <p:cNvPr id="21508" name="Rectangle 2"/>
          <p:cNvSpPr>
            <a:spLocks noGrp="1" noChangeArrowheads="1"/>
          </p:cNvSpPr>
          <p:nvPr>
            <p:ph type="title"/>
          </p:nvPr>
        </p:nvSpPr>
        <p:spPr/>
        <p:txBody>
          <a:bodyPr>
            <a:normAutofit/>
          </a:bodyPr>
          <a:lstStyle/>
          <a:p>
            <a:r>
              <a:rPr lang="en-GB" cap="small" dirty="0" smtClean="0"/>
              <a:t>Objectives and main steps</a:t>
            </a:r>
          </a:p>
        </p:txBody>
      </p:sp>
      <p:sp>
        <p:nvSpPr>
          <p:cNvPr id="21509" name="Placeholder 3"/>
          <p:cNvSpPr>
            <a:spLocks noGrp="1" noChangeArrowheads="1"/>
          </p:cNvSpPr>
          <p:nvPr>
            <p:ph idx="1"/>
          </p:nvPr>
        </p:nvSpPr>
        <p:spPr>
          <a:xfrm>
            <a:off x="250825" y="1576406"/>
            <a:ext cx="8435975" cy="4495800"/>
          </a:xfrm>
        </p:spPr>
        <p:txBody>
          <a:bodyPr>
            <a:normAutofit fontScale="77500" lnSpcReduction="20000"/>
          </a:bodyPr>
          <a:lstStyle/>
          <a:p>
            <a:pPr lvl="1">
              <a:spcAft>
                <a:spcPts val="600"/>
              </a:spcAft>
            </a:pPr>
            <a:r>
              <a:rPr lang="en-GB" i="1" dirty="0" smtClean="0">
                <a:latin typeface="+mj-lt"/>
                <a:ea typeface="ヒラギノ角ゴ Pro W3" pitchFamily="-111" charset="-128"/>
              </a:rPr>
              <a:t>Main objectives of ChangeBest are to:</a:t>
            </a:r>
          </a:p>
          <a:p>
            <a:pPr lvl="1">
              <a:buFont typeface="Arial" charset="0"/>
              <a:buChar char="•"/>
            </a:pPr>
            <a:r>
              <a:rPr lang="en-GB" dirty="0" smtClean="0">
                <a:latin typeface="+mj-lt"/>
                <a:ea typeface="ヒラギノ角ゴ Pro W3" pitchFamily="-111" charset="-128"/>
              </a:rPr>
              <a:t>Assist </a:t>
            </a:r>
            <a:r>
              <a:rPr lang="en-GB" dirty="0" smtClean="0">
                <a:latin typeface="+mj-lt"/>
                <a:ea typeface="ヒラギノ角ゴ Pro W3" pitchFamily="-111" charset="-128"/>
              </a:rPr>
              <a:t>energy companies and energy service companies in </a:t>
            </a:r>
            <a:r>
              <a:rPr lang="en-GB" b="1" dirty="0" smtClean="0">
                <a:latin typeface="+mj-lt"/>
                <a:ea typeface="ヒラギノ角ゴ Pro W3" pitchFamily="-111" charset="-128"/>
              </a:rPr>
              <a:t>entering</a:t>
            </a:r>
            <a:r>
              <a:rPr lang="en-GB" dirty="0" smtClean="0">
                <a:latin typeface="+mj-lt"/>
                <a:ea typeface="ヒラギノ角ゴ Pro W3" pitchFamily="-111" charset="-128"/>
              </a:rPr>
              <a:t> the B2B and B2C </a:t>
            </a:r>
            <a:r>
              <a:rPr lang="en-GB" b="1" dirty="0" smtClean="0">
                <a:latin typeface="+mj-lt"/>
                <a:ea typeface="ヒラギノ角ゴ Pro W3" pitchFamily="-111" charset="-128"/>
              </a:rPr>
              <a:t>market for energy efficiency services</a:t>
            </a:r>
          </a:p>
          <a:p>
            <a:pPr lvl="1">
              <a:buFont typeface="Arial" charset="0"/>
              <a:buChar char="•"/>
            </a:pPr>
            <a:r>
              <a:rPr lang="en-GB" dirty="0" smtClean="0">
                <a:latin typeface="+mj-lt"/>
                <a:ea typeface="ヒラギノ角ゴ Pro W3" pitchFamily="-111" charset="-128"/>
              </a:rPr>
              <a:t>Contribute </a:t>
            </a:r>
            <a:r>
              <a:rPr lang="en-GB" dirty="0" smtClean="0">
                <a:latin typeface="+mj-lt"/>
                <a:ea typeface="ヒラギノ角ゴ Pro W3" pitchFamily="-111" charset="-128"/>
              </a:rPr>
              <a:t>to the </a:t>
            </a:r>
            <a:r>
              <a:rPr lang="en-GB" b="1" dirty="0" smtClean="0">
                <a:latin typeface="+mj-lt"/>
                <a:ea typeface="ヒラギノ角ゴ Pro W3" pitchFamily="-111" charset="-128"/>
              </a:rPr>
              <a:t>development of the energy efficiency services market </a:t>
            </a:r>
            <a:r>
              <a:rPr lang="en-GB" dirty="0" smtClean="0">
                <a:latin typeface="+mj-lt"/>
                <a:ea typeface="ヒラギノ角ゴ Pro W3" pitchFamily="-111" charset="-128"/>
              </a:rPr>
              <a:t>as part of the implementation of the Energy Service Directive</a:t>
            </a:r>
          </a:p>
          <a:p>
            <a:pPr lvl="1">
              <a:spcAft>
                <a:spcPts val="1200"/>
              </a:spcAft>
              <a:buFont typeface="Arial" charset="0"/>
              <a:buChar char="•"/>
            </a:pPr>
            <a:r>
              <a:rPr lang="en-GB" dirty="0" smtClean="0">
                <a:latin typeface="+mj-lt"/>
                <a:ea typeface="ヒラギノ角ゴ Pro W3" pitchFamily="-111" charset="-128"/>
              </a:rPr>
              <a:t>Demonstrate </a:t>
            </a:r>
            <a:r>
              <a:rPr lang="en-GB" b="1" dirty="0" smtClean="0">
                <a:latin typeface="+mj-lt"/>
                <a:ea typeface="ヒラギノ角ゴ Pro W3" pitchFamily="-111" charset="-128"/>
              </a:rPr>
              <a:t>good practice </a:t>
            </a:r>
            <a:r>
              <a:rPr lang="en-GB" dirty="0" smtClean="0">
                <a:latin typeface="+mj-lt"/>
                <a:ea typeface="ヒラギノ角ゴ Pro W3" pitchFamily="-111" charset="-128"/>
              </a:rPr>
              <a:t>in implementing the Energy Service Directive</a:t>
            </a:r>
          </a:p>
          <a:p>
            <a:pPr lvl="1"/>
            <a:r>
              <a:rPr lang="en-GB" i="1" dirty="0" smtClean="0">
                <a:latin typeface="+mj-lt"/>
                <a:ea typeface="ヒラギノ角ゴ Pro W3" pitchFamily="-111" charset="-128"/>
              </a:rPr>
              <a:t>This will be achieved by:</a:t>
            </a:r>
          </a:p>
          <a:p>
            <a:pPr lvl="1">
              <a:buFont typeface="Arial" charset="0"/>
              <a:buChar char="•"/>
            </a:pPr>
            <a:r>
              <a:rPr lang="en-GB" dirty="0" smtClean="0">
                <a:latin typeface="+mj-lt"/>
                <a:ea typeface="ヒラギノ角ゴ Pro W3" pitchFamily="-111" charset="-128"/>
              </a:rPr>
              <a:t>An </a:t>
            </a:r>
            <a:r>
              <a:rPr lang="en-GB" b="1" dirty="0" smtClean="0">
                <a:latin typeface="+mj-lt"/>
                <a:ea typeface="ヒラギノ角ゴ Pro W3" pitchFamily="-111" charset="-128"/>
              </a:rPr>
              <a:t>empirical analysis </a:t>
            </a:r>
            <a:r>
              <a:rPr lang="en-GB" dirty="0" smtClean="0">
                <a:latin typeface="+mj-lt"/>
                <a:ea typeface="ヒラギノ角ゴ Pro W3" pitchFamily="-111" charset="-128"/>
              </a:rPr>
              <a:t>of the energy efficiency service market and the </a:t>
            </a:r>
            <a:r>
              <a:rPr lang="en-GB" dirty="0" err="1" smtClean="0">
                <a:latin typeface="+mj-lt"/>
                <a:ea typeface="ヒラギノ角ゴ Pro W3" pitchFamily="-111" charset="-128"/>
              </a:rPr>
              <a:t>respecitve</a:t>
            </a:r>
            <a:r>
              <a:rPr lang="en-GB" dirty="0" smtClean="0">
                <a:latin typeface="+mj-lt"/>
                <a:ea typeface="ヒラギノ角ゴ Pro W3" pitchFamily="-111" charset="-128"/>
              </a:rPr>
              <a:t> economic and policy framework</a:t>
            </a:r>
          </a:p>
          <a:p>
            <a:pPr lvl="1">
              <a:buFont typeface="Arial" charset="0"/>
              <a:buChar char="•"/>
            </a:pPr>
            <a:r>
              <a:rPr lang="en-GB" dirty="0" smtClean="0">
                <a:latin typeface="+mj-lt"/>
                <a:ea typeface="ヒラギノ角ゴ Pro W3" pitchFamily="-111" charset="-128"/>
              </a:rPr>
              <a:t>A </a:t>
            </a:r>
            <a:r>
              <a:rPr lang="en-GB" b="1" dirty="0" smtClean="0">
                <a:latin typeface="+mj-lt"/>
                <a:ea typeface="ヒラギノ角ゴ Pro W3" pitchFamily="-111" charset="-128"/>
              </a:rPr>
              <a:t>field </a:t>
            </a:r>
            <a:r>
              <a:rPr lang="en-GB" b="1" dirty="0" smtClean="0">
                <a:latin typeface="+mj-lt"/>
                <a:ea typeface="ヒラギノ角ゴ Pro W3" pitchFamily="-111" charset="-128"/>
              </a:rPr>
              <a:t>test </a:t>
            </a:r>
            <a:r>
              <a:rPr lang="en-GB" dirty="0" smtClean="0">
                <a:latin typeface="+mj-lt"/>
                <a:ea typeface="ヒラギノ角ゴ Pro W3" pitchFamily="-111" charset="-128"/>
              </a:rPr>
              <a:t>of new and/or improved energy efficiency services in cooperation with several energy companies and energy service companies</a:t>
            </a:r>
          </a:p>
          <a:p>
            <a:pPr lvl="1"/>
            <a:endParaRPr lang="en-GB" dirty="0" smtClean="0">
              <a:latin typeface="+mj-lt"/>
              <a:ea typeface="ヒラギノ角ゴ Pro W3" pitchFamily="-111" charset="-128"/>
            </a:endParaRPr>
          </a:p>
        </p:txBody>
      </p:sp>
      <p:sp>
        <p:nvSpPr>
          <p:cNvPr id="21510" name="Rectangle 1035"/>
          <p:cNvSpPr>
            <a:spLocks noChangeArrowheads="1"/>
          </p:cNvSpPr>
          <p:nvPr/>
        </p:nvSpPr>
        <p:spPr bwMode="auto">
          <a:xfrm>
            <a:off x="8259763" y="6359525"/>
            <a:ext cx="184731" cy="369332"/>
          </a:xfrm>
          <a:prstGeom prst="rect">
            <a:avLst/>
          </a:prstGeom>
          <a:noFill/>
          <a:ln w="9525">
            <a:noFill/>
            <a:miter lim="800000"/>
            <a:headEnd/>
            <a:tailEnd/>
          </a:ln>
        </p:spPr>
        <p:txBody>
          <a:bodyPr wrap="none">
            <a:spAutoFit/>
          </a:bodyPr>
          <a:lstStyle/>
          <a:p>
            <a:endParaRPr lang="en-GB">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4"/>
          <p:cNvSpPr txBox="1">
            <a:spLocks noGrp="1"/>
          </p:cNvSpPr>
          <p:nvPr/>
        </p:nvSpPr>
        <p:spPr bwMode="auto">
          <a:xfrm>
            <a:off x="1524000" y="6524625"/>
            <a:ext cx="5257800" cy="333375"/>
          </a:xfrm>
          <a:prstGeom prst="rect">
            <a:avLst/>
          </a:prstGeom>
          <a:noFill/>
          <a:ln w="9525">
            <a:noFill/>
            <a:miter lim="800000"/>
            <a:headEnd/>
            <a:tailEnd/>
          </a:ln>
        </p:spPr>
        <p:txBody>
          <a:bodyPr/>
          <a:lstStyle/>
          <a:p>
            <a:pPr marL="6689725" lvl="4" eaLnBrk="0" hangingPunct="0">
              <a:buFont typeface="Wingdings" pitchFamily="-111" charset="2"/>
              <a:buNone/>
            </a:pPr>
            <a:endParaRPr lang="en-GB" sz="1100" b="0"/>
          </a:p>
        </p:txBody>
      </p:sp>
      <p:sp>
        <p:nvSpPr>
          <p:cNvPr id="23556" name="Rectangle 2"/>
          <p:cNvSpPr>
            <a:spLocks noGrp="1" noChangeArrowheads="1"/>
          </p:cNvSpPr>
          <p:nvPr>
            <p:ph type="title"/>
          </p:nvPr>
        </p:nvSpPr>
        <p:spPr/>
        <p:txBody>
          <a:bodyPr>
            <a:normAutofit/>
          </a:bodyPr>
          <a:lstStyle/>
          <a:p>
            <a:pPr eaLnBrk="1" hangingPunct="1"/>
            <a:r>
              <a:rPr lang="en-GB" cap="small" dirty="0" smtClean="0"/>
              <a:t>Save buildings by saving energy! </a:t>
            </a:r>
          </a:p>
        </p:txBody>
      </p:sp>
      <p:sp>
        <p:nvSpPr>
          <p:cNvPr id="23557" name="Placeholder 3"/>
          <p:cNvSpPr>
            <a:spLocks noGrp="1" noChangeArrowheads="1"/>
          </p:cNvSpPr>
          <p:nvPr>
            <p:ph idx="1"/>
          </p:nvPr>
        </p:nvSpPr>
        <p:spPr>
          <a:xfrm>
            <a:off x="250825" y="1647844"/>
            <a:ext cx="8435975" cy="4352924"/>
          </a:xfrm>
        </p:spPr>
        <p:txBody>
          <a:bodyPr>
            <a:normAutofit/>
          </a:bodyPr>
          <a:lstStyle/>
          <a:p>
            <a:pPr>
              <a:lnSpc>
                <a:spcPct val="80000"/>
              </a:lnSpc>
            </a:pPr>
            <a:r>
              <a:rPr lang="en-GB" dirty="0" smtClean="0"/>
              <a:t>ESCO and Energy Performance Contract in multifamily houses:</a:t>
            </a:r>
          </a:p>
          <a:p>
            <a:pPr lvl="1">
              <a:lnSpc>
                <a:spcPct val="80000"/>
              </a:lnSpc>
            </a:pPr>
            <a:r>
              <a:rPr lang="en-GB" dirty="0" smtClean="0"/>
              <a:t>The basic idea is taken from the public, commercial and industrial sector</a:t>
            </a:r>
          </a:p>
          <a:p>
            <a:pPr lvl="1">
              <a:lnSpc>
                <a:spcPct val="80000"/>
              </a:lnSpc>
            </a:pPr>
            <a:r>
              <a:rPr lang="en-GB" dirty="0" smtClean="0"/>
              <a:t>An ESCO is a company that offers energy services which may include implementing energy-efficiency projects (and also renewable energy projects) and in many case on a turn-key basis</a:t>
            </a:r>
            <a:endParaRPr lang="en-GB" dirty="0" smtClean="0"/>
          </a:p>
        </p:txBody>
      </p:sp>
      <p:sp>
        <p:nvSpPr>
          <p:cNvPr id="23558" name="Rectangle 1035"/>
          <p:cNvSpPr>
            <a:spLocks noChangeArrowheads="1"/>
          </p:cNvSpPr>
          <p:nvPr/>
        </p:nvSpPr>
        <p:spPr bwMode="auto">
          <a:xfrm>
            <a:off x="8259763" y="6359525"/>
            <a:ext cx="184150" cy="457200"/>
          </a:xfrm>
          <a:prstGeom prst="rect">
            <a:avLst/>
          </a:prstGeom>
          <a:noFill/>
          <a:ln w="9525">
            <a:noFill/>
            <a:miter lim="800000"/>
            <a:headEnd/>
            <a:tailEnd/>
          </a:ln>
        </p:spPr>
        <p:txBody>
          <a:bodyPr wrap="none">
            <a:spAutoFit/>
          </a:bodyPr>
          <a:lstStyle/>
          <a:p>
            <a:endParaRPr lang="en-GB"/>
          </a:p>
        </p:txBody>
      </p:sp>
      <p:sp>
        <p:nvSpPr>
          <p:cNvPr id="7" name="TextBox 6"/>
          <p:cNvSpPr txBox="1"/>
          <p:nvPr/>
        </p:nvSpPr>
        <p:spPr>
          <a:xfrm>
            <a:off x="-32" y="-24"/>
            <a:ext cx="2123274" cy="369332"/>
          </a:xfrm>
          <a:prstGeom prst="rect">
            <a:avLst/>
          </a:prstGeom>
          <a:noFill/>
        </p:spPr>
        <p:txBody>
          <a:bodyPr wrap="none" rtlCol="0">
            <a:spAutoFit/>
          </a:bodyPr>
          <a:lstStyle/>
          <a:p>
            <a:r>
              <a:rPr lang="lv-LV" dirty="0" smtClean="0"/>
              <a:t>FIELD TEST – LATVIA:</a:t>
            </a:r>
            <a:endParaRPr lang="lv-LV"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cap="small" dirty="0" err="1" smtClean="0"/>
              <a:t>Save</a:t>
            </a:r>
            <a:r>
              <a:rPr lang="lv-LV" cap="small" dirty="0" smtClean="0"/>
              <a:t> </a:t>
            </a:r>
            <a:r>
              <a:rPr lang="lv-LV" cap="small" dirty="0" err="1" smtClean="0"/>
              <a:t>buildings</a:t>
            </a:r>
            <a:r>
              <a:rPr lang="lv-LV" cap="small" dirty="0" smtClean="0"/>
              <a:t> </a:t>
            </a:r>
            <a:r>
              <a:rPr lang="lv-LV" cap="small" dirty="0" err="1" smtClean="0"/>
              <a:t>by</a:t>
            </a:r>
            <a:r>
              <a:rPr lang="lv-LV" cap="small" dirty="0" smtClean="0"/>
              <a:t> </a:t>
            </a:r>
            <a:r>
              <a:rPr lang="lv-LV" cap="small" dirty="0" err="1" smtClean="0"/>
              <a:t>saving</a:t>
            </a:r>
            <a:r>
              <a:rPr lang="lv-LV" cap="small" dirty="0" smtClean="0"/>
              <a:t> </a:t>
            </a:r>
            <a:r>
              <a:rPr lang="lv-LV" cap="small" dirty="0" err="1" smtClean="0"/>
              <a:t>energy</a:t>
            </a:r>
            <a:r>
              <a:rPr lang="lv-LV" cap="small" dirty="0" smtClean="0"/>
              <a:t>! </a:t>
            </a:r>
            <a:endParaRPr lang="lv-LV" cap="small" dirty="0"/>
          </a:p>
        </p:txBody>
      </p:sp>
      <p:sp>
        <p:nvSpPr>
          <p:cNvPr id="3" name="Content Placeholder 2"/>
          <p:cNvSpPr>
            <a:spLocks noGrp="1"/>
          </p:cNvSpPr>
          <p:nvPr>
            <p:ph idx="1"/>
          </p:nvPr>
        </p:nvSpPr>
        <p:spPr>
          <a:xfrm>
            <a:off x="457200" y="1600200"/>
            <a:ext cx="8229600" cy="4757758"/>
          </a:xfrm>
        </p:spPr>
        <p:txBody>
          <a:bodyPr>
            <a:normAutofit/>
          </a:bodyPr>
          <a:lstStyle/>
          <a:p>
            <a:pPr>
              <a:lnSpc>
                <a:spcPct val="80000"/>
              </a:lnSpc>
            </a:pPr>
            <a:r>
              <a:rPr lang="en-GB" sz="3000" dirty="0" smtClean="0">
                <a:latin typeface="+mj-lt"/>
              </a:rPr>
              <a:t>The three main characteristics of an ESCO:</a:t>
            </a:r>
          </a:p>
          <a:p>
            <a:pPr marL="857250" lvl="1" indent="-342900">
              <a:lnSpc>
                <a:spcPct val="80000"/>
              </a:lnSpc>
              <a:buFont typeface="+mj-lt"/>
              <a:buAutoNum type="arabicPeriod"/>
            </a:pPr>
            <a:r>
              <a:rPr lang="en-GB" sz="2000" dirty="0" err="1" smtClean="0">
                <a:latin typeface="+mj-lt"/>
              </a:rPr>
              <a:t>ESCOs</a:t>
            </a:r>
            <a:r>
              <a:rPr lang="en-GB" sz="2000" dirty="0" smtClean="0">
                <a:latin typeface="+mj-lt"/>
              </a:rPr>
              <a:t> guarantee energy savings and/or provision of the same level of energy service at lower cost</a:t>
            </a:r>
          </a:p>
          <a:p>
            <a:pPr marL="857250" lvl="1" indent="-342900">
              <a:lnSpc>
                <a:spcPct val="80000"/>
              </a:lnSpc>
              <a:buFont typeface="+mj-lt"/>
              <a:buAutoNum type="arabicPeriod"/>
            </a:pPr>
            <a:r>
              <a:rPr lang="en-GB" sz="2000" dirty="0" smtClean="0">
                <a:latin typeface="+mj-lt"/>
              </a:rPr>
              <a:t>The remuneration of </a:t>
            </a:r>
            <a:r>
              <a:rPr lang="en-GB" sz="2000" dirty="0" err="1" smtClean="0">
                <a:latin typeface="+mj-lt"/>
              </a:rPr>
              <a:t>ESCOs</a:t>
            </a:r>
            <a:r>
              <a:rPr lang="en-GB" sz="2000" dirty="0" smtClean="0">
                <a:latin typeface="+mj-lt"/>
              </a:rPr>
              <a:t> is directly tied to the energy savings achieved</a:t>
            </a:r>
          </a:p>
          <a:p>
            <a:pPr marL="857250" lvl="1" indent="-342900">
              <a:lnSpc>
                <a:spcPct val="80000"/>
              </a:lnSpc>
              <a:buFont typeface="+mj-lt"/>
              <a:buAutoNum type="arabicPeriod"/>
            </a:pPr>
            <a:r>
              <a:rPr lang="en-GB" sz="2000" dirty="0" err="1" smtClean="0">
                <a:latin typeface="+mj-lt"/>
              </a:rPr>
              <a:t>ESCOs</a:t>
            </a:r>
            <a:r>
              <a:rPr lang="en-GB" sz="2000" dirty="0" smtClean="0">
                <a:latin typeface="+mj-lt"/>
              </a:rPr>
              <a:t> can finance, or assist in arranging financing for the operation of an energy system by providing a savings guarantee.</a:t>
            </a:r>
          </a:p>
          <a:p>
            <a:pPr>
              <a:lnSpc>
                <a:spcPct val="90000"/>
              </a:lnSpc>
            </a:pPr>
            <a:r>
              <a:rPr lang="en-GB" sz="2600" dirty="0" smtClean="0">
                <a:latin typeface="+mj-lt"/>
              </a:rPr>
              <a:t>The scheme has been adapted and adjusted to the residential sector for comprehensive building renovation in Latvia:</a:t>
            </a:r>
          </a:p>
          <a:p>
            <a:pPr lvl="1">
              <a:lnSpc>
                <a:spcPct val="80000"/>
              </a:lnSpc>
            </a:pPr>
            <a:r>
              <a:rPr lang="en-GB" sz="2000" dirty="0" smtClean="0">
                <a:latin typeface="+mj-lt"/>
              </a:rPr>
              <a:t>Important driver availability of structural funds</a:t>
            </a:r>
          </a:p>
          <a:p>
            <a:pPr lvl="1">
              <a:lnSpc>
                <a:spcPct val="80000"/>
              </a:lnSpc>
            </a:pPr>
            <a:r>
              <a:rPr lang="en-GB" sz="2000" dirty="0" smtClean="0">
                <a:latin typeface="+mj-lt"/>
              </a:rPr>
              <a:t>High heat energy tariff</a:t>
            </a:r>
          </a:p>
          <a:p>
            <a:pPr lvl="1">
              <a:lnSpc>
                <a:spcPct val="80000"/>
              </a:lnSpc>
            </a:pPr>
            <a:r>
              <a:rPr lang="en-GB" sz="2000" dirty="0" smtClean="0">
                <a:latin typeface="+mj-lt"/>
              </a:rPr>
              <a:t>Suitable and well organised house management company</a:t>
            </a:r>
            <a:endParaRPr lang="en-GB" sz="2000" dirty="0" smtClean="0">
              <a:latin typeface="+mj-lt"/>
            </a:endParaRPr>
          </a:p>
        </p:txBody>
      </p:sp>
      <p:sp>
        <p:nvSpPr>
          <p:cNvPr id="4" name="Rectangle 3"/>
          <p:cNvSpPr/>
          <p:nvPr/>
        </p:nvSpPr>
        <p:spPr>
          <a:xfrm>
            <a:off x="-32" y="6080959"/>
            <a:ext cx="6286512" cy="276999"/>
          </a:xfrm>
          <a:prstGeom prst="rect">
            <a:avLst/>
          </a:prstGeom>
        </p:spPr>
        <p:txBody>
          <a:bodyPr wrap="square">
            <a:spAutoFit/>
          </a:bodyPr>
          <a:lstStyle/>
          <a:p>
            <a:r>
              <a:rPr lang="en-US" sz="1200" dirty="0" smtClean="0">
                <a:latin typeface="+mj-lt"/>
                <a:hlinkClick r:id="rId2"/>
              </a:rPr>
              <a:t>http://re.jrc.ec.europa.eu/energyefficiency/ESCO/index.htm</a:t>
            </a:r>
            <a:endParaRPr lang="lv-LV" sz="1200" dirty="0">
              <a:latin typeface="+mj-lt"/>
            </a:endParaRPr>
          </a:p>
        </p:txBody>
      </p:sp>
      <p:sp>
        <p:nvSpPr>
          <p:cNvPr id="5" name="TextBox 4"/>
          <p:cNvSpPr txBox="1"/>
          <p:nvPr/>
        </p:nvSpPr>
        <p:spPr>
          <a:xfrm>
            <a:off x="-32" y="-24"/>
            <a:ext cx="2123274" cy="369332"/>
          </a:xfrm>
          <a:prstGeom prst="rect">
            <a:avLst/>
          </a:prstGeom>
          <a:noFill/>
        </p:spPr>
        <p:txBody>
          <a:bodyPr wrap="none" rtlCol="0">
            <a:spAutoFit/>
          </a:bodyPr>
          <a:lstStyle/>
          <a:p>
            <a:r>
              <a:rPr lang="lv-LV" dirty="0" smtClean="0">
                <a:latin typeface="+mj-lt"/>
              </a:rPr>
              <a:t>FIELD TEST – LATVIA:</a:t>
            </a:r>
            <a:endParaRPr lang="lv-LV"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small" dirty="0"/>
              <a:t>The Business Case in Brief</a:t>
            </a:r>
            <a:endParaRPr lang="lv-LV" dirty="0"/>
          </a:p>
        </p:txBody>
      </p:sp>
      <p:sp>
        <p:nvSpPr>
          <p:cNvPr id="3" name="Content Placeholder 2"/>
          <p:cNvSpPr>
            <a:spLocks noGrp="1"/>
          </p:cNvSpPr>
          <p:nvPr>
            <p:ph idx="1"/>
          </p:nvPr>
        </p:nvSpPr>
        <p:spPr/>
        <p:txBody>
          <a:bodyPr>
            <a:normAutofit fontScale="92500" lnSpcReduction="10000"/>
          </a:bodyPr>
          <a:lstStyle/>
          <a:p>
            <a:r>
              <a:rPr lang="en-GB" dirty="0" smtClean="0">
                <a:latin typeface="+mj-lt"/>
              </a:rPr>
              <a:t>The vast majority of existing multi-family buildings in Latvia, and Eastern Europe in general, have not undergone any major energy conservation improvements </a:t>
            </a:r>
          </a:p>
          <a:p>
            <a:r>
              <a:rPr lang="en-GB" dirty="0" smtClean="0">
                <a:latin typeface="+mj-lt"/>
              </a:rPr>
              <a:t>Average consumption of heat in buildings in Latvia ranges from </a:t>
            </a:r>
            <a:r>
              <a:rPr lang="en-GB" b="1" dirty="0" smtClean="0">
                <a:latin typeface="+mj-lt"/>
              </a:rPr>
              <a:t>220-250 kWh/m</a:t>
            </a:r>
            <a:r>
              <a:rPr lang="en-GB" b="1" baseline="30000" dirty="0" smtClean="0">
                <a:latin typeface="+mj-lt"/>
              </a:rPr>
              <a:t>2</a:t>
            </a:r>
            <a:r>
              <a:rPr lang="en-GB" b="1" dirty="0" smtClean="0">
                <a:latin typeface="+mj-lt"/>
              </a:rPr>
              <a:t>/year</a:t>
            </a:r>
            <a:r>
              <a:rPr lang="en-GB" dirty="0" smtClean="0">
                <a:latin typeface="+mj-lt"/>
              </a:rPr>
              <a:t>.</a:t>
            </a:r>
          </a:p>
          <a:p>
            <a:r>
              <a:rPr lang="en-GB" dirty="0" smtClean="0">
                <a:latin typeface="+mj-lt"/>
              </a:rPr>
              <a:t>Average consumption of heat in buildings of </a:t>
            </a:r>
            <a:r>
              <a:rPr lang="en-GB" b="1" dirty="0" smtClean="0">
                <a:latin typeface="+mj-lt"/>
              </a:rPr>
              <a:t>110-140 kWh/m</a:t>
            </a:r>
            <a:r>
              <a:rPr lang="en-GB" b="1" baseline="30000" dirty="0" smtClean="0">
                <a:latin typeface="+mj-lt"/>
              </a:rPr>
              <a:t>2</a:t>
            </a:r>
            <a:r>
              <a:rPr lang="en-GB" b="1" dirty="0" smtClean="0">
                <a:latin typeface="+mj-lt"/>
              </a:rPr>
              <a:t>/year </a:t>
            </a:r>
            <a:r>
              <a:rPr lang="en-GB" dirty="0" smtClean="0">
                <a:latin typeface="+mj-lt"/>
              </a:rPr>
              <a:t> (or less) is possible.</a:t>
            </a:r>
          </a:p>
          <a:p>
            <a:r>
              <a:rPr lang="en-GB" dirty="0" smtClean="0">
                <a:latin typeface="+mj-lt"/>
              </a:rPr>
              <a:t>Often the residents are paying high energy bills and still receiving unsatisfactory service</a:t>
            </a:r>
          </a:p>
          <a:p>
            <a:endParaRPr lang="en-GB" dirty="0">
              <a:latin typeface="+mj-lt"/>
            </a:endParaRPr>
          </a:p>
        </p:txBody>
      </p:sp>
      <p:sp>
        <p:nvSpPr>
          <p:cNvPr id="4" name="TextBox 3"/>
          <p:cNvSpPr txBox="1"/>
          <p:nvPr/>
        </p:nvSpPr>
        <p:spPr>
          <a:xfrm>
            <a:off x="-32" y="-24"/>
            <a:ext cx="7215238" cy="369332"/>
          </a:xfrm>
          <a:prstGeom prst="rect">
            <a:avLst/>
          </a:prstGeom>
          <a:noFill/>
        </p:spPr>
        <p:txBody>
          <a:bodyPr wrap="square" rtlCol="0">
            <a:spAutoFit/>
          </a:bodyPr>
          <a:lstStyle/>
          <a:p>
            <a:r>
              <a:rPr lang="lv-LV" dirty="0" smtClean="0">
                <a:latin typeface="+mj-lt"/>
              </a:rPr>
              <a:t>FIELD TEST – LATVIA</a:t>
            </a:r>
            <a:r>
              <a:rPr lang="lv-LV" dirty="0" smtClean="0">
                <a:latin typeface="+mj-lt"/>
              </a:rPr>
              <a:t>: </a:t>
            </a:r>
            <a:r>
              <a:rPr lang="lv-LV" dirty="0" err="1" smtClean="0">
                <a:latin typeface="+mj-lt"/>
                <a:ea typeface="ヒラギノ角ゴ Pro W3" pitchFamily="-111" charset="-128"/>
              </a:rPr>
              <a:t>Save</a:t>
            </a:r>
            <a:r>
              <a:rPr lang="lv-LV" dirty="0" smtClean="0">
                <a:latin typeface="+mj-lt"/>
                <a:ea typeface="ヒラギノ角ゴ Pro W3" pitchFamily="-111" charset="-128"/>
              </a:rPr>
              <a:t> </a:t>
            </a:r>
            <a:r>
              <a:rPr lang="lv-LV" dirty="0" err="1" smtClean="0">
                <a:latin typeface="+mj-lt"/>
                <a:ea typeface="ヒラギノ角ゴ Pro W3" pitchFamily="-111" charset="-128"/>
              </a:rPr>
              <a:t>buildings</a:t>
            </a:r>
            <a:r>
              <a:rPr lang="lv-LV" dirty="0" smtClean="0">
                <a:latin typeface="+mj-lt"/>
                <a:ea typeface="ヒラギノ角ゴ Pro W3" pitchFamily="-111" charset="-128"/>
              </a:rPr>
              <a:t> </a:t>
            </a:r>
            <a:r>
              <a:rPr lang="lv-LV" dirty="0" err="1" smtClean="0">
                <a:latin typeface="+mj-lt"/>
                <a:ea typeface="ヒラギノ角ゴ Pro W3" pitchFamily="-111" charset="-128"/>
              </a:rPr>
              <a:t>by</a:t>
            </a:r>
            <a:r>
              <a:rPr lang="lv-LV" dirty="0" smtClean="0">
                <a:latin typeface="+mj-lt"/>
                <a:ea typeface="ヒラギノ角ゴ Pro W3" pitchFamily="-111" charset="-128"/>
              </a:rPr>
              <a:t> </a:t>
            </a:r>
            <a:r>
              <a:rPr lang="lv-LV" dirty="0" err="1" smtClean="0">
                <a:latin typeface="+mj-lt"/>
                <a:ea typeface="ヒラギノ角ゴ Pro W3" pitchFamily="-111" charset="-128"/>
              </a:rPr>
              <a:t>saving</a:t>
            </a:r>
            <a:r>
              <a:rPr lang="lv-LV" dirty="0" smtClean="0">
                <a:latin typeface="+mj-lt"/>
                <a:ea typeface="ヒラギノ角ゴ Pro W3" pitchFamily="-111" charset="-128"/>
              </a:rPr>
              <a:t> </a:t>
            </a:r>
            <a:r>
              <a:rPr lang="lv-LV" dirty="0" err="1" smtClean="0">
                <a:latin typeface="+mj-lt"/>
                <a:ea typeface="ヒラギノ角ゴ Pro W3" pitchFamily="-111" charset="-128"/>
              </a:rPr>
              <a:t>energy</a:t>
            </a:r>
            <a:r>
              <a:rPr lang="lv-LV" dirty="0" smtClean="0">
                <a:latin typeface="+mj-lt"/>
                <a:ea typeface="ヒラギノ角ゴ Pro W3" pitchFamily="-111" charset="-128"/>
              </a:rPr>
              <a:t>! </a:t>
            </a:r>
            <a:endParaRPr lang="lv-LV"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small" dirty="0"/>
              <a:t>Business </a:t>
            </a:r>
            <a:r>
              <a:rPr lang="en-US" cap="small" dirty="0" smtClean="0"/>
              <a:t>Model</a:t>
            </a:r>
            <a:endParaRPr lang="lv-LV" cap="small" dirty="0"/>
          </a:p>
        </p:txBody>
      </p:sp>
      <p:sp>
        <p:nvSpPr>
          <p:cNvPr id="3" name="Content Placeholder 2"/>
          <p:cNvSpPr>
            <a:spLocks noGrp="1"/>
          </p:cNvSpPr>
          <p:nvPr>
            <p:ph idx="1"/>
          </p:nvPr>
        </p:nvSpPr>
        <p:spPr>
          <a:xfrm>
            <a:off x="457200" y="1600200"/>
            <a:ext cx="8229600" cy="4757758"/>
          </a:xfrm>
        </p:spPr>
        <p:txBody>
          <a:bodyPr>
            <a:normAutofit fontScale="77500" lnSpcReduction="20000"/>
          </a:bodyPr>
          <a:lstStyle/>
          <a:p>
            <a:r>
              <a:rPr lang="en-GB" b="1" dirty="0" smtClean="0">
                <a:latin typeface="+mj-lt"/>
              </a:rPr>
              <a:t>Comprehensive renovations </a:t>
            </a:r>
            <a:r>
              <a:rPr lang="en-GB" dirty="0" smtClean="0">
                <a:latin typeface="+mj-lt"/>
              </a:rPr>
              <a:t>of buildings based on Energy Performance Contracts (EPC)</a:t>
            </a:r>
          </a:p>
          <a:p>
            <a:r>
              <a:rPr lang="en-GB" dirty="0" smtClean="0">
                <a:latin typeface="+mj-lt"/>
              </a:rPr>
              <a:t>The Energy Performance Contract:</a:t>
            </a:r>
          </a:p>
          <a:p>
            <a:pPr lvl="1"/>
            <a:r>
              <a:rPr lang="en-GB" b="1" dirty="0" smtClean="0">
                <a:latin typeface="+mj-lt"/>
              </a:rPr>
              <a:t>collective</a:t>
            </a:r>
            <a:r>
              <a:rPr lang="en-GB" dirty="0" smtClean="0">
                <a:latin typeface="+mj-lt"/>
              </a:rPr>
              <a:t> agreement with the apartment owners</a:t>
            </a:r>
          </a:p>
          <a:p>
            <a:pPr lvl="1"/>
            <a:r>
              <a:rPr lang="en-GB" dirty="0" smtClean="0">
                <a:latin typeface="+mj-lt"/>
              </a:rPr>
              <a:t>10 to 20 years agreement depending on investment level and energy tariff</a:t>
            </a:r>
          </a:p>
          <a:p>
            <a:pPr lvl="1"/>
            <a:r>
              <a:rPr lang="en-GB" dirty="0" smtClean="0">
                <a:latin typeface="+mj-lt"/>
              </a:rPr>
              <a:t>all residents are </a:t>
            </a:r>
            <a:r>
              <a:rPr lang="en-GB" b="1" dirty="0" smtClean="0">
                <a:latin typeface="+mj-lt"/>
              </a:rPr>
              <a:t>guaranteed</a:t>
            </a:r>
            <a:r>
              <a:rPr lang="en-GB" dirty="0" smtClean="0">
                <a:latin typeface="+mj-lt"/>
              </a:rPr>
              <a:t> comfortably heated apartments (21.5 </a:t>
            </a:r>
            <a:r>
              <a:rPr lang="en-GB" dirty="0" smtClean="0">
                <a:latin typeface="+mj-lt"/>
                <a:sym typeface="Symbol"/>
              </a:rPr>
              <a:t>C)</a:t>
            </a:r>
          </a:p>
          <a:p>
            <a:pPr lvl="1"/>
            <a:r>
              <a:rPr lang="en-GB" dirty="0" smtClean="0">
                <a:latin typeface="+mj-lt"/>
              </a:rPr>
              <a:t>that flat-owners will pay for the amount of energy that the building would have consumed had it not been renovated</a:t>
            </a:r>
          </a:p>
          <a:p>
            <a:pPr lvl="1"/>
            <a:r>
              <a:rPr lang="en-GB" dirty="0" smtClean="0">
                <a:latin typeface="+mj-lt"/>
              </a:rPr>
              <a:t>calculation based on historic energy consumption data of the building (baseline study)</a:t>
            </a:r>
          </a:p>
          <a:p>
            <a:pPr lvl="1"/>
            <a:r>
              <a:rPr lang="en-GB" dirty="0" smtClean="0">
                <a:latin typeface="+mj-lt"/>
              </a:rPr>
              <a:t>The difference between this theoretically calculated amount of energy, and the real energy consumption after the renovation, flows to ESCO. </a:t>
            </a:r>
            <a:endParaRPr lang="en-GB" dirty="0">
              <a:latin typeface="+mj-lt"/>
            </a:endParaRPr>
          </a:p>
        </p:txBody>
      </p:sp>
      <p:sp>
        <p:nvSpPr>
          <p:cNvPr id="4" name="TextBox 3"/>
          <p:cNvSpPr txBox="1"/>
          <p:nvPr/>
        </p:nvSpPr>
        <p:spPr>
          <a:xfrm>
            <a:off x="-32" y="-24"/>
            <a:ext cx="7215238" cy="369332"/>
          </a:xfrm>
          <a:prstGeom prst="rect">
            <a:avLst/>
          </a:prstGeom>
          <a:noFill/>
        </p:spPr>
        <p:txBody>
          <a:bodyPr wrap="square" rtlCol="0">
            <a:spAutoFit/>
          </a:bodyPr>
          <a:lstStyle/>
          <a:p>
            <a:r>
              <a:rPr lang="lv-LV" dirty="0" smtClean="0">
                <a:latin typeface="+mj-lt"/>
              </a:rPr>
              <a:t>FIELD TEST – LATVIA</a:t>
            </a:r>
            <a:r>
              <a:rPr lang="lv-LV" dirty="0" smtClean="0">
                <a:latin typeface="+mj-lt"/>
              </a:rPr>
              <a:t>: </a:t>
            </a:r>
            <a:r>
              <a:rPr lang="lv-LV" dirty="0" err="1" smtClean="0">
                <a:latin typeface="+mj-lt"/>
                <a:ea typeface="ヒラギノ角ゴ Pro W3" pitchFamily="-111" charset="-128"/>
              </a:rPr>
              <a:t>Save</a:t>
            </a:r>
            <a:r>
              <a:rPr lang="lv-LV" dirty="0" smtClean="0">
                <a:latin typeface="+mj-lt"/>
                <a:ea typeface="ヒラギノ角ゴ Pro W3" pitchFamily="-111" charset="-128"/>
              </a:rPr>
              <a:t> </a:t>
            </a:r>
            <a:r>
              <a:rPr lang="lv-LV" dirty="0" err="1" smtClean="0">
                <a:latin typeface="+mj-lt"/>
                <a:ea typeface="ヒラギノ角ゴ Pro W3" pitchFamily="-111" charset="-128"/>
              </a:rPr>
              <a:t>buildings</a:t>
            </a:r>
            <a:r>
              <a:rPr lang="lv-LV" dirty="0" smtClean="0">
                <a:latin typeface="+mj-lt"/>
                <a:ea typeface="ヒラギノ角ゴ Pro W3" pitchFamily="-111" charset="-128"/>
              </a:rPr>
              <a:t> </a:t>
            </a:r>
            <a:r>
              <a:rPr lang="lv-LV" dirty="0" err="1" smtClean="0">
                <a:latin typeface="+mj-lt"/>
                <a:ea typeface="ヒラギノ角ゴ Pro W3" pitchFamily="-111" charset="-128"/>
              </a:rPr>
              <a:t>by</a:t>
            </a:r>
            <a:r>
              <a:rPr lang="lv-LV" dirty="0" smtClean="0">
                <a:latin typeface="+mj-lt"/>
                <a:ea typeface="ヒラギノ角ゴ Pro W3" pitchFamily="-111" charset="-128"/>
              </a:rPr>
              <a:t> </a:t>
            </a:r>
            <a:r>
              <a:rPr lang="lv-LV" dirty="0" err="1" smtClean="0">
                <a:latin typeface="+mj-lt"/>
                <a:ea typeface="ヒラギノ角ゴ Pro W3" pitchFamily="-111" charset="-128"/>
              </a:rPr>
              <a:t>saving</a:t>
            </a:r>
            <a:r>
              <a:rPr lang="lv-LV" dirty="0" smtClean="0">
                <a:latin typeface="+mj-lt"/>
                <a:ea typeface="ヒラギノ角ゴ Pro W3" pitchFamily="-111" charset="-128"/>
              </a:rPr>
              <a:t> </a:t>
            </a:r>
            <a:r>
              <a:rPr lang="lv-LV" dirty="0" err="1" smtClean="0">
                <a:latin typeface="+mj-lt"/>
                <a:ea typeface="ヒラギノ角ゴ Pro W3" pitchFamily="-111" charset="-128"/>
              </a:rPr>
              <a:t>energy</a:t>
            </a:r>
            <a:r>
              <a:rPr lang="lv-LV" dirty="0" smtClean="0">
                <a:latin typeface="+mj-lt"/>
                <a:ea typeface="ヒラギノ角ゴ Pro W3" pitchFamily="-111" charset="-128"/>
              </a:rPr>
              <a:t>! </a:t>
            </a:r>
            <a:endParaRPr lang="lv-LV"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lv-LV" cap="small" dirty="0" err="1" smtClean="0"/>
              <a:t>What</a:t>
            </a:r>
            <a:r>
              <a:rPr lang="lv-LV" cap="small" dirty="0" smtClean="0"/>
              <a:t> </a:t>
            </a:r>
            <a:r>
              <a:rPr lang="lv-LV" cap="small" dirty="0" err="1" smtClean="0"/>
              <a:t>is</a:t>
            </a:r>
            <a:r>
              <a:rPr lang="lv-LV" cap="small" dirty="0" smtClean="0"/>
              <a:t> “C</a:t>
            </a:r>
            <a:r>
              <a:rPr lang="en-US" cap="small" dirty="0" err="1" smtClean="0"/>
              <a:t>omprehensive</a:t>
            </a:r>
            <a:r>
              <a:rPr lang="en-US" cap="small" dirty="0" smtClean="0"/>
              <a:t> renovations</a:t>
            </a:r>
            <a:r>
              <a:rPr lang="lv-LV" cap="small" dirty="0" smtClean="0"/>
              <a:t>”</a:t>
            </a:r>
            <a:r>
              <a:rPr lang="en-US" cap="small" dirty="0" smtClean="0"/>
              <a:t> </a:t>
            </a:r>
            <a:endParaRPr lang="lv-LV" cap="small" dirty="0"/>
          </a:p>
        </p:txBody>
      </p:sp>
      <p:sp>
        <p:nvSpPr>
          <p:cNvPr id="3" name="Content Placeholder 2"/>
          <p:cNvSpPr>
            <a:spLocks noGrp="1"/>
          </p:cNvSpPr>
          <p:nvPr>
            <p:ph idx="1"/>
          </p:nvPr>
        </p:nvSpPr>
        <p:spPr/>
        <p:txBody>
          <a:bodyPr>
            <a:normAutofit fontScale="92500" lnSpcReduction="20000"/>
          </a:bodyPr>
          <a:lstStyle/>
          <a:p>
            <a:pPr lvl="0"/>
            <a:r>
              <a:rPr lang="en-US" dirty="0" smtClean="0">
                <a:latin typeface="+mj-lt"/>
              </a:rPr>
              <a:t>Preventing heat loss out of the building </a:t>
            </a:r>
            <a:r>
              <a:rPr lang="en-US" dirty="0" smtClean="0">
                <a:latin typeface="+mj-lt"/>
              </a:rPr>
              <a:t>envelope</a:t>
            </a:r>
            <a:endParaRPr lang="lv-LV" sz="4400" dirty="0" smtClean="0">
              <a:latin typeface="+mj-lt"/>
            </a:endParaRPr>
          </a:p>
          <a:p>
            <a:pPr lvl="0"/>
            <a:r>
              <a:rPr lang="en-US" dirty="0" smtClean="0">
                <a:latin typeface="+mj-lt"/>
              </a:rPr>
              <a:t>Preventing losses in circulating heat and hot water through the </a:t>
            </a:r>
            <a:r>
              <a:rPr lang="en-US" dirty="0" smtClean="0">
                <a:latin typeface="+mj-lt"/>
              </a:rPr>
              <a:t>building</a:t>
            </a:r>
            <a:endParaRPr lang="lv-LV" sz="4400" dirty="0" smtClean="0">
              <a:latin typeface="+mj-lt"/>
            </a:endParaRPr>
          </a:p>
          <a:p>
            <a:pPr lvl="0"/>
            <a:r>
              <a:rPr lang="en-US" dirty="0" smtClean="0">
                <a:latin typeface="+mj-lt"/>
              </a:rPr>
              <a:t>Preventing </a:t>
            </a:r>
            <a:r>
              <a:rPr lang="en-US" dirty="0" smtClean="0">
                <a:latin typeface="+mj-lt"/>
              </a:rPr>
              <a:t>overheating in apartments by reducing heat delivery in times when it is not </a:t>
            </a:r>
            <a:r>
              <a:rPr lang="en-US" dirty="0" smtClean="0">
                <a:latin typeface="+mj-lt"/>
              </a:rPr>
              <a:t>needed</a:t>
            </a:r>
            <a:endParaRPr lang="lv-LV" sz="4400" dirty="0" smtClean="0">
              <a:latin typeface="+mj-lt"/>
            </a:endParaRPr>
          </a:p>
          <a:p>
            <a:pPr lvl="0"/>
            <a:r>
              <a:rPr lang="en-US" dirty="0" smtClean="0">
                <a:latin typeface="+mj-lt"/>
              </a:rPr>
              <a:t>Repairs or improvement to halt and prevent structural problems caused by </a:t>
            </a:r>
            <a:r>
              <a:rPr lang="en-US" dirty="0" smtClean="0">
                <a:latin typeface="+mj-lt"/>
              </a:rPr>
              <a:t>corrosion</a:t>
            </a:r>
            <a:endParaRPr lang="lv-LV" sz="4400" dirty="0" smtClean="0">
              <a:latin typeface="+mj-lt"/>
            </a:endParaRPr>
          </a:p>
          <a:p>
            <a:pPr lvl="0"/>
            <a:r>
              <a:rPr lang="en-US" dirty="0" smtClean="0">
                <a:latin typeface="+mj-lt"/>
              </a:rPr>
              <a:t>Discretionary improvements to the looks, comfort and overall impression of the </a:t>
            </a:r>
            <a:r>
              <a:rPr lang="en-US" dirty="0" smtClean="0">
                <a:latin typeface="+mj-lt"/>
              </a:rPr>
              <a:t>building</a:t>
            </a:r>
            <a:r>
              <a:rPr lang="lv-LV" dirty="0" smtClean="0">
                <a:latin typeface="+mj-lt"/>
              </a:rPr>
              <a:t>,</a:t>
            </a:r>
            <a:r>
              <a:rPr lang="en-US" dirty="0" smtClean="0">
                <a:latin typeface="+mj-lt"/>
              </a:rPr>
              <a:t> </a:t>
            </a:r>
            <a:r>
              <a:rPr lang="en-US" dirty="0" smtClean="0">
                <a:latin typeface="+mj-lt"/>
              </a:rPr>
              <a:t>which can best be done as part of the overall </a:t>
            </a:r>
            <a:r>
              <a:rPr lang="en-US" dirty="0" smtClean="0">
                <a:latin typeface="+mj-lt"/>
              </a:rPr>
              <a:t>renovation</a:t>
            </a:r>
            <a:r>
              <a:rPr lang="lv-LV" dirty="0" smtClean="0">
                <a:latin typeface="+mj-lt"/>
              </a:rPr>
              <a:t>.</a:t>
            </a:r>
            <a:r>
              <a:rPr lang="en-US" b="1" dirty="0" smtClean="0">
                <a:latin typeface="+mj-lt"/>
              </a:rPr>
              <a:t> </a:t>
            </a:r>
            <a:endParaRPr lang="lv-LV" sz="4400" dirty="0" smtClean="0">
              <a:latin typeface="+mj-lt"/>
            </a:endParaRPr>
          </a:p>
          <a:p>
            <a:endParaRPr lang="lv-LV" dirty="0">
              <a:latin typeface="+mj-lt"/>
            </a:endParaRPr>
          </a:p>
        </p:txBody>
      </p:sp>
      <p:sp>
        <p:nvSpPr>
          <p:cNvPr id="4" name="TextBox 3"/>
          <p:cNvSpPr txBox="1"/>
          <p:nvPr/>
        </p:nvSpPr>
        <p:spPr>
          <a:xfrm>
            <a:off x="-32" y="-24"/>
            <a:ext cx="7215238" cy="369332"/>
          </a:xfrm>
          <a:prstGeom prst="rect">
            <a:avLst/>
          </a:prstGeom>
          <a:noFill/>
        </p:spPr>
        <p:txBody>
          <a:bodyPr wrap="square" rtlCol="0">
            <a:spAutoFit/>
          </a:bodyPr>
          <a:lstStyle/>
          <a:p>
            <a:r>
              <a:rPr lang="lv-LV" dirty="0" smtClean="0">
                <a:latin typeface="+mj-lt"/>
              </a:rPr>
              <a:t>FIELD TEST – LATVIA</a:t>
            </a:r>
            <a:r>
              <a:rPr lang="lv-LV" dirty="0" smtClean="0">
                <a:latin typeface="+mj-lt"/>
              </a:rPr>
              <a:t>: </a:t>
            </a:r>
            <a:r>
              <a:rPr lang="lv-LV" dirty="0" err="1" smtClean="0">
                <a:latin typeface="+mj-lt"/>
                <a:ea typeface="ヒラギノ角ゴ Pro W3" pitchFamily="-111" charset="-128"/>
              </a:rPr>
              <a:t>Save</a:t>
            </a:r>
            <a:r>
              <a:rPr lang="lv-LV" dirty="0" smtClean="0">
                <a:latin typeface="+mj-lt"/>
                <a:ea typeface="ヒラギノ角ゴ Pro W3" pitchFamily="-111" charset="-128"/>
              </a:rPr>
              <a:t> </a:t>
            </a:r>
            <a:r>
              <a:rPr lang="lv-LV" dirty="0" err="1" smtClean="0">
                <a:latin typeface="+mj-lt"/>
                <a:ea typeface="ヒラギノ角ゴ Pro W3" pitchFamily="-111" charset="-128"/>
              </a:rPr>
              <a:t>buildings</a:t>
            </a:r>
            <a:r>
              <a:rPr lang="lv-LV" dirty="0" smtClean="0">
                <a:latin typeface="+mj-lt"/>
                <a:ea typeface="ヒラギノ角ゴ Pro W3" pitchFamily="-111" charset="-128"/>
              </a:rPr>
              <a:t> </a:t>
            </a:r>
            <a:r>
              <a:rPr lang="lv-LV" dirty="0" err="1" smtClean="0">
                <a:latin typeface="+mj-lt"/>
                <a:ea typeface="ヒラギノ角ゴ Pro W3" pitchFamily="-111" charset="-128"/>
              </a:rPr>
              <a:t>by</a:t>
            </a:r>
            <a:r>
              <a:rPr lang="lv-LV" dirty="0" smtClean="0">
                <a:latin typeface="+mj-lt"/>
                <a:ea typeface="ヒラギノ角ゴ Pro W3" pitchFamily="-111" charset="-128"/>
              </a:rPr>
              <a:t> </a:t>
            </a:r>
            <a:r>
              <a:rPr lang="lv-LV" dirty="0" err="1" smtClean="0">
                <a:latin typeface="+mj-lt"/>
                <a:ea typeface="ヒラギノ角ゴ Pro W3" pitchFamily="-111" charset="-128"/>
              </a:rPr>
              <a:t>saving</a:t>
            </a:r>
            <a:r>
              <a:rPr lang="lv-LV" dirty="0" smtClean="0">
                <a:latin typeface="+mj-lt"/>
                <a:ea typeface="ヒラギノ角ゴ Pro W3" pitchFamily="-111" charset="-128"/>
              </a:rPr>
              <a:t> </a:t>
            </a:r>
            <a:r>
              <a:rPr lang="lv-LV" dirty="0" err="1" smtClean="0">
                <a:latin typeface="+mj-lt"/>
                <a:ea typeface="ヒラギノ角ゴ Pro W3" pitchFamily="-111" charset="-128"/>
              </a:rPr>
              <a:t>energy</a:t>
            </a:r>
            <a:r>
              <a:rPr lang="lv-LV" dirty="0" smtClean="0">
                <a:latin typeface="+mj-lt"/>
                <a:ea typeface="ヒラギノ角ゴ Pro W3" pitchFamily="-111" charset="-128"/>
              </a:rPr>
              <a:t>! </a:t>
            </a:r>
            <a:endParaRPr lang="lv-LV"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1736</Words>
  <Application>Microsoft Office PowerPoint</Application>
  <PresentationFormat>On-screen Show (4:3)</PresentationFormat>
  <Paragraphs>162</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ChangeBest  Promoting the development of an energy efficiency service (EES) market   Good practice examples of changes in energy service business, strategies, and supportive policies and measures in the course of the implementation of Directive 2006/32/EC on Energy End-Use Efficiency and Energy Services</vt:lpstr>
      <vt:lpstr>Project Summary</vt:lpstr>
      <vt:lpstr>Background</vt:lpstr>
      <vt:lpstr>Objectives and main steps</vt:lpstr>
      <vt:lpstr>Save buildings by saving energy! </vt:lpstr>
      <vt:lpstr>Save buildings by saving energy! </vt:lpstr>
      <vt:lpstr>The Business Case in Brief</vt:lpstr>
      <vt:lpstr>Business Model</vt:lpstr>
      <vt:lpstr>What is “Comprehensive renovations” </vt:lpstr>
      <vt:lpstr>The Planning and Renovation Process  </vt:lpstr>
      <vt:lpstr>Renovation with ESCO</vt:lpstr>
      <vt:lpstr>The Buildings</vt:lpstr>
      <vt:lpstr>The Residents</vt:lpstr>
      <vt:lpstr>The Residents and ESCO</vt:lpstr>
      <vt:lpstr>Housing Maintenance Companies</vt:lpstr>
      <vt:lpstr>Housing Maintenance Companies</vt:lpstr>
      <vt:lpstr>Conclusion</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Claudio</dc:creator>
  <cp:lastModifiedBy>Claudio</cp:lastModifiedBy>
  <cp:revision>34</cp:revision>
  <dcterms:created xsi:type="dcterms:W3CDTF">2011-01-16T13:21:32Z</dcterms:created>
  <dcterms:modified xsi:type="dcterms:W3CDTF">2011-01-17T17:27:57Z</dcterms:modified>
</cp:coreProperties>
</file>